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74" r:id="rId2"/>
    <p:sldId id="2701" r:id="rId3"/>
    <p:sldId id="2705" r:id="rId4"/>
    <p:sldId id="2718" r:id="rId5"/>
    <p:sldId id="2711" r:id="rId6"/>
    <p:sldId id="2720" r:id="rId7"/>
    <p:sldId id="2716" r:id="rId8"/>
    <p:sldId id="2704" r:id="rId9"/>
    <p:sldId id="2642" r:id="rId10"/>
    <p:sldId id="2658" r:id="rId11"/>
    <p:sldId id="2669" r:id="rId12"/>
    <p:sldId id="2706" r:id="rId13"/>
    <p:sldId id="2719" r:id="rId14"/>
    <p:sldId id="2684" r:id="rId15"/>
    <p:sldId id="2708" r:id="rId16"/>
    <p:sldId id="2713" r:id="rId17"/>
    <p:sldId id="2707" r:id="rId18"/>
    <p:sldId id="2703" r:id="rId19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56" userDrawn="1">
          <p15:clr>
            <a:srgbClr val="A4A3A4"/>
          </p15:clr>
        </p15:guide>
        <p15:guide id="4" pos="14777" userDrawn="1">
          <p15:clr>
            <a:srgbClr val="A4A3A4"/>
          </p15:clr>
        </p15:guide>
        <p15:guide id="6" pos="286" userDrawn="1">
          <p15:clr>
            <a:srgbClr val="A4A3A4"/>
          </p15:clr>
        </p15:guide>
        <p15:guide id="10" pos="13582" userDrawn="1">
          <p15:clr>
            <a:srgbClr val="A4A3A4"/>
          </p15:clr>
        </p15:guide>
        <p15:guide id="11" orient="horz" pos="6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4D4D4D"/>
    <a:srgbClr val="000000"/>
    <a:srgbClr val="FFFFFF"/>
    <a:srgbClr val="EAEEE6"/>
    <a:srgbClr val="D4D7DC"/>
    <a:srgbClr val="CC9900"/>
    <a:srgbClr val="1B4B6B"/>
    <a:srgbClr val="173E59"/>
    <a:srgbClr val="1547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5520" autoAdjust="0"/>
  </p:normalViewPr>
  <p:slideViewPr>
    <p:cSldViewPr snapToObjects="1">
      <p:cViewPr varScale="1">
        <p:scale>
          <a:sx n="53" d="100"/>
          <a:sy n="53" d="100"/>
        </p:scale>
        <p:origin x="732" y="120"/>
      </p:cViewPr>
      <p:guideLst>
        <p:guide orient="horz" pos="8256"/>
        <p:guide pos="14777"/>
        <p:guide pos="286"/>
        <p:guide pos="13582"/>
        <p:guide orient="horz" pos="69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 snapToObjects="1" showGuides="1">
      <p:cViewPr varScale="1">
        <p:scale>
          <a:sx n="85" d="100"/>
          <a:sy n="85" d="100"/>
        </p:scale>
        <p:origin x="-391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7A611-2048-4605-8D03-E3095CC75915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5B5DF-ECC1-4884-9553-BC4B4E4A44C7}" type="slidenum">
              <a:rPr lang="ru-RU" smtClean="0"/>
              <a:pPr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55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63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928708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8378825" y="1181100"/>
            <a:ext cx="6705600" cy="11353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57539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2051050" y="1943100"/>
            <a:ext cx="9486900" cy="94869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80390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022350" y="999797"/>
            <a:ext cx="14627225" cy="990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23784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792720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2"/>
          <p:cNvSpPr>
            <a:spLocks noGrp="1"/>
          </p:cNvSpPr>
          <p:nvPr>
            <p:ph type="pic" sz="quarter" idx="11"/>
          </p:nvPr>
        </p:nvSpPr>
        <p:spPr>
          <a:xfrm>
            <a:off x="17446625" y="1295400"/>
            <a:ext cx="4991100" cy="4991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Рисунок 2"/>
          <p:cNvSpPr>
            <a:spLocks noGrp="1"/>
          </p:cNvSpPr>
          <p:nvPr>
            <p:ph type="pic" sz="quarter" idx="12"/>
          </p:nvPr>
        </p:nvSpPr>
        <p:spPr>
          <a:xfrm>
            <a:off x="17446625" y="6324600"/>
            <a:ext cx="4991100" cy="4991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Рисунок 2"/>
          <p:cNvSpPr>
            <a:spLocks noGrp="1"/>
          </p:cNvSpPr>
          <p:nvPr>
            <p:ph type="pic" sz="quarter" idx="13"/>
          </p:nvPr>
        </p:nvSpPr>
        <p:spPr>
          <a:xfrm>
            <a:off x="12417425" y="1295400"/>
            <a:ext cx="4991100" cy="4991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Рисунок 2"/>
          <p:cNvSpPr>
            <a:spLocks noGrp="1"/>
          </p:cNvSpPr>
          <p:nvPr>
            <p:ph type="pic" sz="quarter" idx="14"/>
          </p:nvPr>
        </p:nvSpPr>
        <p:spPr>
          <a:xfrm>
            <a:off x="12417425" y="6324600"/>
            <a:ext cx="4991100" cy="4991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35029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971999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13435017" y="2895600"/>
            <a:ext cx="7924800" cy="79248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7238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53343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5236826" y="1257300"/>
            <a:ext cx="7772400" cy="11201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25700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16252344" y="0"/>
            <a:ext cx="8125305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Рисунок 4"/>
          <p:cNvSpPr>
            <a:spLocks noGrp="1"/>
          </p:cNvSpPr>
          <p:nvPr>
            <p:ph type="pic" sz="quarter" idx="11"/>
          </p:nvPr>
        </p:nvSpPr>
        <p:spPr>
          <a:xfrm>
            <a:off x="8114051" y="6896100"/>
            <a:ext cx="8125305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46943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1007726" y="1527073"/>
            <a:ext cx="3378680" cy="337868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1"/>
          </p:nvPr>
        </p:nvSpPr>
        <p:spPr>
          <a:xfrm>
            <a:off x="11007726" y="5168661"/>
            <a:ext cx="3378679" cy="337868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2"/>
          </p:nvPr>
        </p:nvSpPr>
        <p:spPr>
          <a:xfrm>
            <a:off x="11007726" y="8810248"/>
            <a:ext cx="3378679" cy="337868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8793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8836025" y="2057400"/>
            <a:ext cx="15538450" cy="9601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80479"/>
      </p:ext>
    </p:extLst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1749425" y="1885950"/>
            <a:ext cx="4953000" cy="495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1"/>
          </p:nvPr>
        </p:nvSpPr>
        <p:spPr>
          <a:xfrm>
            <a:off x="1749425" y="6877050"/>
            <a:ext cx="4953000" cy="4914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2"/>
          </p:nvPr>
        </p:nvSpPr>
        <p:spPr>
          <a:xfrm>
            <a:off x="6740525" y="6877050"/>
            <a:ext cx="4914900" cy="4914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54373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0055226" y="0"/>
            <a:ext cx="14322424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98737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589624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4645025" y="1143000"/>
            <a:ext cx="5622925" cy="56213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3756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57762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390232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16798926" y="1752600"/>
            <a:ext cx="7578724" cy="9982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47960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>
          <a:xfrm>
            <a:off x="1433513" y="2209800"/>
            <a:ext cx="5622925" cy="56213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Рисунок 5"/>
          <p:cNvSpPr>
            <a:spLocks noGrp="1"/>
          </p:cNvSpPr>
          <p:nvPr>
            <p:ph type="pic" sz="quarter" idx="11"/>
          </p:nvPr>
        </p:nvSpPr>
        <p:spPr>
          <a:xfrm>
            <a:off x="9205913" y="2209800"/>
            <a:ext cx="5622925" cy="56213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Рисунок 5"/>
          <p:cNvSpPr>
            <a:spLocks noGrp="1"/>
          </p:cNvSpPr>
          <p:nvPr>
            <p:ph type="pic" sz="quarter" idx="12"/>
          </p:nvPr>
        </p:nvSpPr>
        <p:spPr>
          <a:xfrm>
            <a:off x="17016413" y="2209800"/>
            <a:ext cx="5622925" cy="56213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835"/>
      </p:ext>
    </p:extLst>
  </p:cSld>
  <p:clrMapOvr>
    <a:masterClrMapping/>
  </p:clrMapOvr>
  <p:transition spd="slow"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2359025" y="3276600"/>
            <a:ext cx="6705600" cy="7162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39914"/>
      </p:ext>
    </p:extLst>
  </p:cSld>
  <p:clrMapOvr>
    <a:masterClrMapping/>
  </p:clrMapOvr>
  <p:transition spd="slow"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2768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767906"/>
      </p:ext>
    </p:extLst>
  </p:cSld>
  <p:clrMapOvr>
    <a:masterClrMapping/>
  </p:clrMapOvr>
  <p:transition spd="slow">
    <p:pu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10664826" y="0"/>
            <a:ext cx="10366374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24599"/>
      </p:ext>
    </p:extLst>
  </p:cSld>
  <p:clrMapOvr>
    <a:masterClrMapping/>
  </p:clrMapOvr>
  <p:transition spd="slow"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113821"/>
      </p:ext>
    </p:extLst>
  </p:cSld>
  <p:clrMapOvr>
    <a:masterClrMapping/>
  </p:clrMapOvr>
  <p:transition spd="slow">
    <p:pu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723952"/>
      </p:ext>
    </p:extLst>
  </p:cSld>
  <p:clrMapOvr>
    <a:masterClrMapping/>
  </p:clrMapOvr>
  <p:transition spd="slow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5902325" y="4062843"/>
            <a:ext cx="5486400" cy="54240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Рисунок 6"/>
          <p:cNvSpPr>
            <a:spLocks noGrp="1"/>
          </p:cNvSpPr>
          <p:nvPr>
            <p:ph type="pic" sz="quarter" idx="11"/>
          </p:nvPr>
        </p:nvSpPr>
        <p:spPr>
          <a:xfrm>
            <a:off x="11400790" y="4062843"/>
            <a:ext cx="5486400" cy="54240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Рисунок 6"/>
          <p:cNvSpPr>
            <a:spLocks noGrp="1"/>
          </p:cNvSpPr>
          <p:nvPr>
            <p:ph type="pic" sz="quarter" idx="12"/>
          </p:nvPr>
        </p:nvSpPr>
        <p:spPr>
          <a:xfrm>
            <a:off x="16896080" y="4062843"/>
            <a:ext cx="5486400" cy="542405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30973"/>
      </p:ext>
    </p:extLst>
  </p:cSld>
  <p:clrMapOvr>
    <a:masterClrMapping/>
  </p:clrMapOvr>
  <p:transition spd="slow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0545073"/>
      </p:ext>
    </p:extLst>
  </p:cSld>
  <p:clrMapOvr>
    <a:masterClrMapping/>
  </p:clrMapOvr>
  <p:transition spd="slow">
    <p:pu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063625" y="1143000"/>
            <a:ext cx="11201399" cy="1257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56080"/>
      </p:ext>
    </p:extLst>
  </p:cSld>
  <p:clrMapOvr>
    <a:masterClrMapping/>
  </p:clrMapOvr>
  <p:transition spd="slow">
    <p:pu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74197"/>
      </p:ext>
    </p:extLst>
  </p:cSld>
  <p:clrMapOvr>
    <a:masterClrMapping/>
  </p:clrMapOvr>
  <p:transition spd="slow"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73825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51674"/>
      </p:ext>
    </p:extLst>
  </p:cSld>
  <p:clrMapOvr>
    <a:masterClrMapping/>
  </p:clrMapOvr>
  <p:transition spd="slow"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173"/>
      </p:ext>
    </p:extLst>
  </p:cSld>
  <p:clrMapOvr>
    <a:masterClrMapping/>
  </p:clrMapOvr>
  <p:transition spd="slow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836731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360128"/>
      </p:ext>
    </p:extLst>
  </p:cSld>
  <p:clrMapOvr>
    <a:masterClrMapping/>
  </p:clrMapOvr>
  <p:transition spd="slow">
    <p:pu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3962400"/>
            <a:ext cx="24377650" cy="4800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90599"/>
      </p:ext>
    </p:extLst>
  </p:cSld>
  <p:clrMapOvr>
    <a:masterClrMapping/>
  </p:clrMapOvr>
  <p:transition spd="slow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1060"/>
      </p:ext>
    </p:extLst>
  </p:cSld>
  <p:clrMapOvr>
    <a:masterClrMapping/>
  </p:clrMapOvr>
  <p:transition spd="slow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6819900" y="1352550"/>
            <a:ext cx="11010899" cy="11010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92946"/>
      </p:ext>
    </p:extLst>
  </p:cSld>
  <p:clrMapOvr>
    <a:masterClrMapping/>
  </p:clrMapOvr>
  <p:transition spd="slow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673225" y="1752600"/>
            <a:ext cx="9982200" cy="9982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30796"/>
      </p:ext>
    </p:extLst>
  </p:cSld>
  <p:clrMapOvr>
    <a:masterClrMapping/>
  </p:clrMapOvr>
  <p:transition spd="slow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0"/>
          </p:nvPr>
        </p:nvSpPr>
        <p:spPr>
          <a:xfrm>
            <a:off x="0" y="8420100"/>
            <a:ext cx="24377649" cy="5295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4529"/>
      </p:ext>
    </p:extLst>
  </p:cSld>
  <p:clrMapOvr>
    <a:masterClrMapping/>
  </p:clrMapOvr>
  <p:transition spd="slow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1368424" y="1524001"/>
            <a:ext cx="10747375" cy="109745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07735"/>
      </p:ext>
    </p:extLst>
  </p:cSld>
  <p:clrMapOvr>
    <a:masterClrMapping/>
  </p:clrMapOvr>
  <p:transition spd="slow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82063"/>
      </p:ext>
    </p:extLst>
  </p:cSld>
  <p:clrMapOvr>
    <a:masterClrMapping/>
  </p:clrMapOvr>
  <p:transition spd="slow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648034"/>
      </p:ext>
    </p:extLst>
  </p:cSld>
  <p:clrMapOvr>
    <a:masterClrMapping/>
  </p:clrMapOvr>
  <p:transition spd="slow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521825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76658"/>
      </p:ext>
    </p:extLst>
  </p:cSld>
  <p:clrMapOvr>
    <a:masterClrMapping/>
  </p:clrMapOvr>
  <p:transition spd="slow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89146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482088"/>
      </p:ext>
    </p:extLst>
  </p:cSld>
  <p:clrMapOvr>
    <a:masterClrMapping/>
  </p:clrMapOvr>
  <p:transition spd="slow">
    <p:pu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952500" y="838200"/>
            <a:ext cx="13944599" cy="1200518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12601"/>
      </p:ext>
    </p:extLst>
  </p:cSld>
  <p:clrMapOvr>
    <a:masterClrMapping/>
  </p:clrMapOvr>
  <p:transition spd="slow">
    <p:pu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/>
          <a:lstStyle/>
          <a:p>
            <a:fld id="{48928B36-442C-4063-9845-BC5D531A8544}" type="datetimeFigureOut">
              <a:rPr lang="pt-BR" smtClean="0"/>
              <a:pPr/>
              <a:t>14/10/2022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/>
          <a:lstStyle/>
          <a:p>
            <a:fld id="{01DD12FA-2838-4F72-8F3A-029787DAE5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45778"/>
      </p:ext>
    </p:extLst>
  </p:cSld>
  <p:clrMapOvr>
    <a:masterClrMapping/>
  </p:clrMapOvr>
  <p:transition spd="slow">
    <p:pu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11"/>
          <p:cNvSpPr>
            <a:spLocks noGrp="1"/>
          </p:cNvSpPr>
          <p:nvPr>
            <p:ph type="pic" sz="quarter" idx="10"/>
          </p:nvPr>
        </p:nvSpPr>
        <p:spPr>
          <a:xfrm>
            <a:off x="9863325" y="4914232"/>
            <a:ext cx="4713814" cy="83472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0431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Imagem 11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77650" cy="13716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11"/>
          <p:cNvSpPr>
            <a:spLocks noGrp="1"/>
          </p:cNvSpPr>
          <p:nvPr>
            <p:ph type="pic" sz="quarter" idx="11"/>
          </p:nvPr>
        </p:nvSpPr>
        <p:spPr>
          <a:xfrm>
            <a:off x="2767879" y="2489200"/>
            <a:ext cx="5865872" cy="10388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21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19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11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0896070" cy="13716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0324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Imagem 11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77650" cy="13716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elcome mess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-9015" y="0"/>
            <a:ext cx="15018554" cy="13716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3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141386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49" cy="13716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86683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5201900" y="762000"/>
            <a:ext cx="8188325" cy="8496300"/>
          </a:xfrm>
          <a:custGeom>
            <a:avLst/>
            <a:gdLst>
              <a:gd name="connsiteX0" fmla="*/ 0 w 6248400"/>
              <a:gd name="connsiteY0" fmla="*/ 0 h 5867400"/>
              <a:gd name="connsiteX1" fmla="*/ 6248400 w 6248400"/>
              <a:gd name="connsiteY1" fmla="*/ 0 h 5867400"/>
              <a:gd name="connsiteX2" fmla="*/ 6248400 w 6248400"/>
              <a:gd name="connsiteY2" fmla="*/ 5867400 h 5867400"/>
              <a:gd name="connsiteX3" fmla="*/ 0 w 6248400"/>
              <a:gd name="connsiteY3" fmla="*/ 5867400 h 5867400"/>
              <a:gd name="connsiteX4" fmla="*/ 0 w 6248400"/>
              <a:gd name="connsiteY4" fmla="*/ 0 h 5867400"/>
              <a:gd name="connsiteX0" fmla="*/ 2625725 w 8874125"/>
              <a:gd name="connsiteY0" fmla="*/ 0 h 5867400"/>
              <a:gd name="connsiteX1" fmla="*/ 8874125 w 8874125"/>
              <a:gd name="connsiteY1" fmla="*/ 0 h 5867400"/>
              <a:gd name="connsiteX2" fmla="*/ 8874125 w 8874125"/>
              <a:gd name="connsiteY2" fmla="*/ 5867400 h 5867400"/>
              <a:gd name="connsiteX3" fmla="*/ 2625725 w 8874125"/>
              <a:gd name="connsiteY3" fmla="*/ 5867400 h 5867400"/>
              <a:gd name="connsiteX4" fmla="*/ 0 w 8874125"/>
              <a:gd name="connsiteY4" fmla="*/ 2324100 h 5867400"/>
              <a:gd name="connsiteX5" fmla="*/ 2625725 w 8874125"/>
              <a:gd name="connsiteY5" fmla="*/ 0 h 5867400"/>
              <a:gd name="connsiteX0" fmla="*/ 2625725 w 8874125"/>
              <a:gd name="connsiteY0" fmla="*/ 0 h 5867400"/>
              <a:gd name="connsiteX1" fmla="*/ 8874125 w 8874125"/>
              <a:gd name="connsiteY1" fmla="*/ 0 h 5867400"/>
              <a:gd name="connsiteX2" fmla="*/ 8874125 w 8874125"/>
              <a:gd name="connsiteY2" fmla="*/ 5867400 h 5867400"/>
              <a:gd name="connsiteX3" fmla="*/ 4302125 w 8874125"/>
              <a:gd name="connsiteY3" fmla="*/ 4114800 h 5867400"/>
              <a:gd name="connsiteX4" fmla="*/ 0 w 8874125"/>
              <a:gd name="connsiteY4" fmla="*/ 2324100 h 5867400"/>
              <a:gd name="connsiteX5" fmla="*/ 2625725 w 8874125"/>
              <a:gd name="connsiteY5" fmla="*/ 0 h 5867400"/>
              <a:gd name="connsiteX0" fmla="*/ 2625725 w 8874125"/>
              <a:gd name="connsiteY0" fmla="*/ 0 h 5867400"/>
              <a:gd name="connsiteX1" fmla="*/ 8874125 w 8874125"/>
              <a:gd name="connsiteY1" fmla="*/ 0 h 5867400"/>
              <a:gd name="connsiteX2" fmla="*/ 8874125 w 8874125"/>
              <a:gd name="connsiteY2" fmla="*/ 5867400 h 5867400"/>
              <a:gd name="connsiteX3" fmla="*/ 4302125 w 8874125"/>
              <a:gd name="connsiteY3" fmla="*/ 4114800 h 5867400"/>
              <a:gd name="connsiteX4" fmla="*/ 0 w 8874125"/>
              <a:gd name="connsiteY4" fmla="*/ 2324100 h 5867400"/>
              <a:gd name="connsiteX5" fmla="*/ 2625725 w 8874125"/>
              <a:gd name="connsiteY5" fmla="*/ 0 h 5867400"/>
              <a:gd name="connsiteX0" fmla="*/ 2625725 w 8874125"/>
              <a:gd name="connsiteY0" fmla="*/ 0 h 5867400"/>
              <a:gd name="connsiteX1" fmla="*/ 8874125 w 8874125"/>
              <a:gd name="connsiteY1" fmla="*/ 0 h 5867400"/>
              <a:gd name="connsiteX2" fmla="*/ 8874125 w 8874125"/>
              <a:gd name="connsiteY2" fmla="*/ 5867400 h 5867400"/>
              <a:gd name="connsiteX3" fmla="*/ 0 w 8874125"/>
              <a:gd name="connsiteY3" fmla="*/ 2324100 h 5867400"/>
              <a:gd name="connsiteX4" fmla="*/ 2625725 w 8874125"/>
              <a:gd name="connsiteY4" fmla="*/ 0 h 5867400"/>
              <a:gd name="connsiteX0" fmla="*/ 4378325 w 8874125"/>
              <a:gd name="connsiteY0" fmla="*/ 609600 h 5867400"/>
              <a:gd name="connsiteX1" fmla="*/ 8874125 w 8874125"/>
              <a:gd name="connsiteY1" fmla="*/ 0 h 5867400"/>
              <a:gd name="connsiteX2" fmla="*/ 8874125 w 8874125"/>
              <a:gd name="connsiteY2" fmla="*/ 5867400 h 5867400"/>
              <a:gd name="connsiteX3" fmla="*/ 0 w 8874125"/>
              <a:gd name="connsiteY3" fmla="*/ 2324100 h 5867400"/>
              <a:gd name="connsiteX4" fmla="*/ 4378325 w 8874125"/>
              <a:gd name="connsiteY4" fmla="*/ 609600 h 5867400"/>
              <a:gd name="connsiteX0" fmla="*/ 3463925 w 8874125"/>
              <a:gd name="connsiteY0" fmla="*/ 0 h 6438900"/>
              <a:gd name="connsiteX1" fmla="*/ 8874125 w 8874125"/>
              <a:gd name="connsiteY1" fmla="*/ 571500 h 6438900"/>
              <a:gd name="connsiteX2" fmla="*/ 8874125 w 8874125"/>
              <a:gd name="connsiteY2" fmla="*/ 6438900 h 6438900"/>
              <a:gd name="connsiteX3" fmla="*/ 0 w 8874125"/>
              <a:gd name="connsiteY3" fmla="*/ 2895600 h 6438900"/>
              <a:gd name="connsiteX4" fmla="*/ 3463925 w 8874125"/>
              <a:gd name="connsiteY4" fmla="*/ 0 h 6438900"/>
              <a:gd name="connsiteX0" fmla="*/ 3425825 w 8836025"/>
              <a:gd name="connsiteY0" fmla="*/ 0 h 6438900"/>
              <a:gd name="connsiteX1" fmla="*/ 8836025 w 8836025"/>
              <a:gd name="connsiteY1" fmla="*/ 571500 h 6438900"/>
              <a:gd name="connsiteX2" fmla="*/ 8836025 w 8836025"/>
              <a:gd name="connsiteY2" fmla="*/ 6438900 h 6438900"/>
              <a:gd name="connsiteX3" fmla="*/ 0 w 8836025"/>
              <a:gd name="connsiteY3" fmla="*/ 4381500 h 6438900"/>
              <a:gd name="connsiteX4" fmla="*/ 3425825 w 8836025"/>
              <a:gd name="connsiteY4" fmla="*/ 0 h 6438900"/>
              <a:gd name="connsiteX0" fmla="*/ 3425825 w 8988425"/>
              <a:gd name="connsiteY0" fmla="*/ 0 h 8496300"/>
              <a:gd name="connsiteX1" fmla="*/ 8836025 w 8988425"/>
              <a:gd name="connsiteY1" fmla="*/ 571500 h 8496300"/>
              <a:gd name="connsiteX2" fmla="*/ 8988425 w 8988425"/>
              <a:gd name="connsiteY2" fmla="*/ 8496300 h 8496300"/>
              <a:gd name="connsiteX3" fmla="*/ 0 w 8988425"/>
              <a:gd name="connsiteY3" fmla="*/ 4381500 h 8496300"/>
              <a:gd name="connsiteX4" fmla="*/ 3425825 w 8988425"/>
              <a:gd name="connsiteY4" fmla="*/ 0 h 8496300"/>
              <a:gd name="connsiteX0" fmla="*/ 2625725 w 8188325"/>
              <a:gd name="connsiteY0" fmla="*/ 0 h 8496300"/>
              <a:gd name="connsiteX1" fmla="*/ 8035925 w 8188325"/>
              <a:gd name="connsiteY1" fmla="*/ 571500 h 8496300"/>
              <a:gd name="connsiteX2" fmla="*/ 8188325 w 8188325"/>
              <a:gd name="connsiteY2" fmla="*/ 8496300 h 8496300"/>
              <a:gd name="connsiteX3" fmla="*/ 0 w 8188325"/>
              <a:gd name="connsiteY3" fmla="*/ 3848100 h 8496300"/>
              <a:gd name="connsiteX4" fmla="*/ 2625725 w 8188325"/>
              <a:gd name="connsiteY4" fmla="*/ 0 h 849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8325" h="8496300">
                <a:moveTo>
                  <a:pt x="2625725" y="0"/>
                </a:moveTo>
                <a:lnTo>
                  <a:pt x="8035925" y="571500"/>
                </a:lnTo>
                <a:lnTo>
                  <a:pt x="8188325" y="8496300"/>
                </a:lnTo>
                <a:lnTo>
                  <a:pt x="0" y="3848100"/>
                </a:lnTo>
                <a:lnTo>
                  <a:pt x="2625725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17224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#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85440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5D31844-5C4E-40AE-8B68-72CE77086826}"/>
              </a:ext>
            </a:extLst>
          </p:cNvPr>
          <p:cNvPicPr>
            <a:picLocks noChangeAspect="1"/>
          </p:cNvPicPr>
          <p:nvPr userDrawn="1"/>
        </p:nvPicPr>
        <p:blipFill>
          <a:blip r:embed="rId6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027" y="304801"/>
            <a:ext cx="3616998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168" r:id="rId13"/>
    <p:sldLayoutId id="2147484169" r:id="rId14"/>
    <p:sldLayoutId id="2147484170" r:id="rId15"/>
    <p:sldLayoutId id="2147484171" r:id="rId16"/>
    <p:sldLayoutId id="2147484172" r:id="rId17"/>
    <p:sldLayoutId id="2147484173" r:id="rId18"/>
    <p:sldLayoutId id="2147484174" r:id="rId19"/>
    <p:sldLayoutId id="2147484175" r:id="rId20"/>
    <p:sldLayoutId id="2147484176" r:id="rId21"/>
    <p:sldLayoutId id="2147484177" r:id="rId22"/>
    <p:sldLayoutId id="2147484178" r:id="rId23"/>
    <p:sldLayoutId id="2147484179" r:id="rId24"/>
    <p:sldLayoutId id="2147484180" r:id="rId25"/>
    <p:sldLayoutId id="2147484181" r:id="rId26"/>
    <p:sldLayoutId id="2147484182" r:id="rId27"/>
    <p:sldLayoutId id="2147484183" r:id="rId28"/>
    <p:sldLayoutId id="2147484184" r:id="rId29"/>
    <p:sldLayoutId id="2147484185" r:id="rId30"/>
    <p:sldLayoutId id="2147484186" r:id="rId31"/>
    <p:sldLayoutId id="2147484187" r:id="rId32"/>
    <p:sldLayoutId id="2147484188" r:id="rId33"/>
    <p:sldLayoutId id="2147484189" r:id="rId34"/>
    <p:sldLayoutId id="2147484190" r:id="rId35"/>
    <p:sldLayoutId id="2147484191" r:id="rId36"/>
    <p:sldLayoutId id="2147484192" r:id="rId37"/>
    <p:sldLayoutId id="2147484193" r:id="rId38"/>
    <p:sldLayoutId id="2147484194" r:id="rId39"/>
    <p:sldLayoutId id="2147484195" r:id="rId40"/>
    <p:sldLayoutId id="2147484196" r:id="rId41"/>
    <p:sldLayoutId id="2147484197" r:id="rId42"/>
    <p:sldLayoutId id="2147484198" r:id="rId43"/>
    <p:sldLayoutId id="2147484199" r:id="rId44"/>
    <p:sldLayoutId id="2147484200" r:id="rId45"/>
    <p:sldLayoutId id="2147484201" r:id="rId46"/>
    <p:sldLayoutId id="2147484202" r:id="rId47"/>
    <p:sldLayoutId id="2147484203" r:id="rId48"/>
    <p:sldLayoutId id="2147484204" r:id="rId49"/>
    <p:sldLayoutId id="2147484205" r:id="rId50"/>
    <p:sldLayoutId id="2147484206" r:id="rId51"/>
    <p:sldLayoutId id="2147484207" r:id="rId52"/>
    <p:sldLayoutId id="2147484208" r:id="rId53"/>
    <p:sldLayoutId id="2147484209" r:id="rId54"/>
    <p:sldLayoutId id="2147484210" r:id="rId55"/>
    <p:sldLayoutId id="2147484211" r:id="rId56"/>
    <p:sldLayoutId id="2147484212" r:id="rId57"/>
    <p:sldLayoutId id="2147484213" r:id="rId58"/>
  </p:sldLayoutIdLst>
  <p:transition spd="slow">
    <p:push/>
  </p:transition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57.sv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2.xml"/><Relationship Id="rId5" Type="http://schemas.openxmlformats.org/officeDocument/2006/relationships/hyperlink" Target="https://www.nortebpo.com.br/" TargetMode="External"/><Relationship Id="rId4" Type="http://schemas.openxmlformats.org/officeDocument/2006/relationships/hyperlink" Target="mailto:sergiomelo@nortebpo.com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microsoft.com/office/2007/relationships/hdphoto" Target="../media/hdphoto1.wdp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6450DD0A-F73E-48F8-AD31-4A712BAE3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3685698"/>
          </a:xfrm>
          <a:prstGeom prst="rect">
            <a:avLst/>
          </a:prstGeom>
        </p:spPr>
      </p:pic>
      <p:sp>
        <p:nvSpPr>
          <p:cNvPr id="43" name="Rectangle 5"/>
          <p:cNvSpPr/>
          <p:nvPr/>
        </p:nvSpPr>
        <p:spPr>
          <a:xfrm>
            <a:off x="0" y="10915453"/>
            <a:ext cx="24409111" cy="2876747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tângulo 17"/>
          <p:cNvSpPr/>
          <p:nvPr/>
        </p:nvSpPr>
        <p:spPr>
          <a:xfrm>
            <a:off x="0" y="0"/>
            <a:ext cx="24530050" cy="1386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CaixaDeTexto 8"/>
          <p:cNvSpPr txBox="1"/>
          <p:nvPr/>
        </p:nvSpPr>
        <p:spPr>
          <a:xfrm>
            <a:off x="606425" y="6096000"/>
            <a:ext cx="10435873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Deixe as tarefas financeiras conosco e concentre o foco no </a:t>
            </a:r>
            <a:r>
              <a:rPr lang="pt-BR" sz="60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crescimento</a:t>
            </a:r>
            <a:r>
              <a:rPr lang="pt-BR" sz="54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 do seu negócio!</a:t>
            </a:r>
          </a:p>
        </p:txBody>
      </p:sp>
      <p:sp>
        <p:nvSpPr>
          <p:cNvPr id="32" name="CaixaDeTexto 8"/>
          <p:cNvSpPr txBox="1"/>
          <p:nvPr/>
        </p:nvSpPr>
        <p:spPr>
          <a:xfrm>
            <a:off x="455543" y="11715944"/>
            <a:ext cx="23468082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1500" spc="6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Comercial 2022</a:t>
            </a:r>
            <a:endParaRPr lang="pt-BR" sz="13800" b="1" spc="600" dirty="0">
              <a:solidFill>
                <a:schemeClr val="bg1"/>
              </a:solidFill>
              <a:latin typeface="Cairo"/>
              <a:ea typeface="Roboto" charset="0"/>
              <a:cs typeface="Cairo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5DDCC87-6DF6-4F22-ADE8-0088E74D18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8" y="581594"/>
            <a:ext cx="13324451" cy="505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924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6537.jpg"/>
          <p:cNvPicPr>
            <a:picLocks noChangeAspect="1"/>
          </p:cNvPicPr>
          <p:nvPr/>
        </p:nvPicPr>
        <p:blipFill>
          <a:blip r:embed="rId2" cstate="print">
            <a:lum bright="4000" contrast="7000"/>
          </a:blip>
          <a:srcRect r="17438"/>
          <a:stretch>
            <a:fillRect/>
          </a:stretch>
        </p:blipFill>
        <p:spPr>
          <a:xfrm flipH="1">
            <a:off x="0" y="76200"/>
            <a:ext cx="16986251" cy="13716000"/>
          </a:xfrm>
          <a:prstGeom prst="rect">
            <a:avLst/>
          </a:prstGeom>
        </p:spPr>
      </p:pic>
      <p:sp>
        <p:nvSpPr>
          <p:cNvPr id="7" name="CaixaDeTexto 8"/>
          <p:cNvSpPr txBox="1"/>
          <p:nvPr/>
        </p:nvSpPr>
        <p:spPr>
          <a:xfrm>
            <a:off x="13104923" y="4382150"/>
            <a:ext cx="10353566" cy="40318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FF6600"/>
                </a:solidFill>
                <a:latin typeface="Cairo" pitchFamily="2" charset="-78"/>
                <a:cs typeface="Cairo" pitchFamily="2" charset="-78"/>
              </a:defRPr>
            </a:lvl1pPr>
          </a:lstStyle>
          <a:p>
            <a:r>
              <a:rPr lang="pt-BR" dirty="0">
                <a:solidFill>
                  <a:srgbClr val="4D4D4D"/>
                </a:solidFill>
              </a:rPr>
              <a:t>Controlar cada centavo que entra e cada centavo que sai.</a:t>
            </a:r>
          </a:p>
          <a:p>
            <a:endParaRPr lang="pt-BR" dirty="0">
              <a:solidFill>
                <a:srgbClr val="4D4D4D"/>
              </a:solidFill>
            </a:endParaRPr>
          </a:p>
          <a:p>
            <a:r>
              <a:rPr lang="pt-BR" sz="3000" b="0" dirty="0"/>
              <a:t>Existem gastos que são imperceptíveis quando não controlados.</a:t>
            </a:r>
            <a:r>
              <a:rPr lang="pt-BR" sz="3000" b="0" dirty="0">
                <a:solidFill>
                  <a:srgbClr val="4D4D4D"/>
                </a:solidFill>
              </a:rPr>
              <a:t> Tarifas bancárias, taxas de operadoras de cartões, valores adicionais com horas extraordinárias ou até mesmo aquele cafezinho do dia a dia. </a:t>
            </a:r>
          </a:p>
          <a:p>
            <a:endParaRPr lang="pt-BR" dirty="0"/>
          </a:p>
        </p:txBody>
      </p:sp>
      <p:sp>
        <p:nvSpPr>
          <p:cNvPr id="6" name="CaixaDeTexto 8"/>
          <p:cNvSpPr txBox="1"/>
          <p:nvPr/>
        </p:nvSpPr>
        <p:spPr>
          <a:xfrm>
            <a:off x="13230428" y="1995973"/>
            <a:ext cx="9871613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Tenha controle e reduza </a:t>
            </a:r>
          </a:p>
          <a:p>
            <a:pPr>
              <a:lnSpc>
                <a:spcPct val="800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gastos no seu negócio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6431F11-572D-4AB5-B428-10320498B670}"/>
              </a:ext>
            </a:extLst>
          </p:cNvPr>
          <p:cNvGrpSpPr/>
          <p:nvPr/>
        </p:nvGrpSpPr>
        <p:grpSpPr>
          <a:xfrm>
            <a:off x="12576442" y="8229600"/>
            <a:ext cx="10525599" cy="4466791"/>
            <a:chOff x="12576442" y="8229600"/>
            <a:chExt cx="10525599" cy="4466791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12576442" y="8229600"/>
              <a:ext cx="10525599" cy="4466791"/>
            </a:xfrm>
            <a:prstGeom prst="roundRect">
              <a:avLst>
                <a:gd name="adj" fmla="val 6216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13104922" y="8447060"/>
              <a:ext cx="9832566" cy="35403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NOSSA SOLUÇÃO</a:t>
              </a:r>
            </a:p>
            <a:p>
              <a:endParaRPr lang="pt-BR" sz="32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endParaRPr>
            </a:p>
            <a:p>
              <a:pPr>
                <a:lnSpc>
                  <a:spcPts val="3900"/>
                </a:lnSpc>
              </a:pP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Vamos controlar diariamente todas as operações realizadas pela sua empresa a fim de entendermos onde está indo cada centavo de receita gerado. Com isso </a:t>
              </a:r>
              <a:r>
                <a:rPr lang="pt-BR" sz="3000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monitorar os gastos e sinalizar aqueles que estão gerando maior impacto </a:t>
              </a: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financeiro no seu fluxo de caixa. </a:t>
              </a:r>
              <a:endParaRPr lang="pt-BR" sz="3000" dirty="0">
                <a:solidFill>
                  <a:schemeClr val="bg1"/>
                </a:solidFill>
                <a:latin typeface="Cairo" pitchFamily="2" charset="-78"/>
                <a:cs typeface="Cairo" pitchFamily="2" charset="-7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5844.jpg"/>
          <p:cNvPicPr>
            <a:picLocks noChangeAspect="1"/>
          </p:cNvPicPr>
          <p:nvPr/>
        </p:nvPicPr>
        <p:blipFill>
          <a:blip r:embed="rId2" cstate="print">
            <a:lum bright="8000" contrast="5000"/>
          </a:blip>
          <a:srcRect l="7797"/>
          <a:stretch>
            <a:fillRect/>
          </a:stretch>
        </p:blipFill>
        <p:spPr>
          <a:xfrm>
            <a:off x="-73026" y="0"/>
            <a:ext cx="19073374" cy="13792200"/>
          </a:xfrm>
          <a:prstGeom prst="rect">
            <a:avLst/>
          </a:prstGeom>
        </p:spPr>
      </p:pic>
      <p:sp>
        <p:nvSpPr>
          <p:cNvPr id="6" name="CaixaDeTexto 8"/>
          <p:cNvSpPr txBox="1"/>
          <p:nvPr/>
        </p:nvSpPr>
        <p:spPr>
          <a:xfrm>
            <a:off x="13102380" y="1981200"/>
            <a:ext cx="10973646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Tome decisões baseadas</a:t>
            </a:r>
          </a:p>
          <a:p>
            <a:pPr>
              <a:lnSpc>
                <a:spcPct val="800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em informações precisas</a:t>
            </a:r>
          </a:p>
        </p:txBody>
      </p:sp>
      <p:sp>
        <p:nvSpPr>
          <p:cNvPr id="8" name="CaixaDeTexto 8"/>
          <p:cNvSpPr txBox="1"/>
          <p:nvPr/>
        </p:nvSpPr>
        <p:spPr>
          <a:xfrm>
            <a:off x="13102381" y="4093143"/>
            <a:ext cx="10356108" cy="45627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spc="-15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Tenha em mãos relatórios claros que permitam uma visão global das finanças da sua empresa.</a:t>
            </a:r>
            <a:br>
              <a:rPr lang="pt-BR" sz="3200" b="1" spc="-15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</a:br>
            <a:endParaRPr lang="pt-BR" sz="3200" b="1" spc="-150" dirty="0">
              <a:solidFill>
                <a:schemeClr val="tx1">
                  <a:lumMod val="75000"/>
                </a:schemeClr>
              </a:solidFill>
              <a:latin typeface="Cairo" pitchFamily="2" charset="-78"/>
              <a:cs typeface="Cairo" pitchFamily="2" charset="-78"/>
            </a:endParaRPr>
          </a:p>
          <a:p>
            <a:pPr>
              <a:lnSpc>
                <a:spcPts val="3900"/>
              </a:lnSpc>
            </a:pP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Para a sua empresa ter sustentabilidade nas finanças ela precisa  contar com uma gestão financeira que garanta </a:t>
            </a:r>
            <a:r>
              <a:rPr lang="pt-BR" sz="3000" dirty="0">
                <a:solidFill>
                  <a:srgbClr val="FF6600"/>
                </a:solidFill>
                <a:latin typeface="Cairo" pitchFamily="2" charset="-78"/>
                <a:cs typeface="Cairo" pitchFamily="2" charset="-78"/>
              </a:rPr>
              <a:t>clareza e previsibilidade dos números</a:t>
            </a: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. Dessa forma é possível diagnosticar desvios e reconhecer oportunidade a fim de melhorar dia após dia a performance do seu negócio.</a:t>
            </a:r>
          </a:p>
          <a:p>
            <a:endParaRPr lang="pt-BR" sz="3200" spc="-150" dirty="0">
              <a:solidFill>
                <a:schemeClr val="tx1">
                  <a:lumMod val="75000"/>
                </a:schemeClr>
              </a:solidFill>
              <a:latin typeface="Cairo" pitchFamily="2" charset="-78"/>
              <a:cs typeface="Cairo" pitchFamily="2" charset="-78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78FEDFB-14A0-46EA-8015-2FA857F2DBC7}"/>
              </a:ext>
            </a:extLst>
          </p:cNvPr>
          <p:cNvGrpSpPr/>
          <p:nvPr/>
        </p:nvGrpSpPr>
        <p:grpSpPr>
          <a:xfrm>
            <a:off x="12569825" y="9001452"/>
            <a:ext cx="10749020" cy="4104948"/>
            <a:chOff x="12569825" y="9001452"/>
            <a:chExt cx="10749020" cy="4104948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12569825" y="9001452"/>
              <a:ext cx="10749020" cy="4104948"/>
            </a:xfrm>
            <a:prstGeom prst="roundRect">
              <a:avLst>
                <a:gd name="adj" fmla="val 6216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3102380" y="9248269"/>
              <a:ext cx="9271433" cy="35403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NOSSA SOLUÇÃO</a:t>
              </a:r>
            </a:p>
            <a:p>
              <a:endParaRPr lang="pt-BR" sz="32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endParaRPr>
            </a:p>
            <a:p>
              <a:pPr>
                <a:lnSpc>
                  <a:spcPts val="3900"/>
                </a:lnSpc>
              </a:pP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Diariamente, semanalmente e mensalmente vamos reportar previamente a posição de contas a receber e de contas pagar para que você possa </a:t>
              </a:r>
              <a:r>
                <a:rPr lang="pt-BR" sz="3000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planejar com segurança e exatidão o fluxo de caixa </a:t>
              </a: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da sua empresa.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spaço Reservado para Imagem 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8100" y="8398103"/>
            <a:ext cx="24377649" cy="5317897"/>
          </a:xfrm>
          <a:prstGeom prst="rect">
            <a:avLst/>
          </a:prstGeom>
        </p:spPr>
      </p:pic>
      <p:sp>
        <p:nvSpPr>
          <p:cNvPr id="31" name="Rectangle 5"/>
          <p:cNvSpPr/>
          <p:nvPr/>
        </p:nvSpPr>
        <p:spPr>
          <a:xfrm>
            <a:off x="0" y="8385313"/>
            <a:ext cx="24377650" cy="5330688"/>
          </a:xfrm>
          <a:prstGeom prst="rect">
            <a:avLst/>
          </a:prstGeom>
          <a:solidFill>
            <a:srgbClr val="4D4D4D">
              <a:alpha val="8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ixaDeTexto 8"/>
          <p:cNvSpPr txBox="1"/>
          <p:nvPr/>
        </p:nvSpPr>
        <p:spPr>
          <a:xfrm>
            <a:off x="225425" y="243249"/>
            <a:ext cx="24114124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Fluxo de Trabalho do </a:t>
            </a:r>
          </a:p>
          <a:p>
            <a:pPr algn="ctr">
              <a:lnSpc>
                <a:spcPts val="90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BPO Financeiro</a:t>
            </a:r>
            <a:endParaRPr lang="pt-BR" sz="7200" spc="-300" dirty="0">
              <a:solidFill>
                <a:srgbClr val="4D4D4D"/>
              </a:solidFill>
              <a:latin typeface="Cairo"/>
              <a:ea typeface="Roboto" charset="0"/>
              <a:cs typeface="Cairo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1DF2581-2E39-4E6F-ACD0-B1BC24C92893}"/>
              </a:ext>
            </a:extLst>
          </p:cNvPr>
          <p:cNvGrpSpPr/>
          <p:nvPr/>
        </p:nvGrpSpPr>
        <p:grpSpPr>
          <a:xfrm>
            <a:off x="1139825" y="4038600"/>
            <a:ext cx="5523559" cy="4155437"/>
            <a:chOff x="1139825" y="4038600"/>
            <a:chExt cx="5523559" cy="4155437"/>
          </a:xfrm>
        </p:grpSpPr>
        <p:sp>
          <p:nvSpPr>
            <p:cNvPr id="37" name="Shape 4322"/>
            <p:cNvSpPr/>
            <p:nvPr/>
          </p:nvSpPr>
          <p:spPr>
            <a:xfrm>
              <a:off x="1482958" y="4038600"/>
              <a:ext cx="5180426" cy="294394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067" y="100257"/>
                  </a:moveTo>
                  <a:cubicBezTo>
                    <a:pt x="114729" y="44836"/>
                    <a:pt x="89121" y="0"/>
                    <a:pt x="57567" y="0"/>
                  </a:cubicBezTo>
                  <a:cubicBezTo>
                    <a:pt x="25743" y="0"/>
                    <a:pt x="0" y="45312"/>
                    <a:pt x="0" y="101328"/>
                  </a:cubicBezTo>
                  <a:cubicBezTo>
                    <a:pt x="20540" y="101328"/>
                    <a:pt x="20540" y="101328"/>
                    <a:pt x="20540" y="101328"/>
                  </a:cubicBezTo>
                  <a:cubicBezTo>
                    <a:pt x="20540" y="65292"/>
                    <a:pt x="37094" y="36154"/>
                    <a:pt x="57567" y="36154"/>
                  </a:cubicBezTo>
                  <a:cubicBezTo>
                    <a:pt x="77770" y="36154"/>
                    <a:pt x="94189" y="64697"/>
                    <a:pt x="94527" y="100257"/>
                  </a:cubicBezTo>
                  <a:cubicBezTo>
                    <a:pt x="89594" y="100257"/>
                    <a:pt x="89594" y="100257"/>
                    <a:pt x="89594" y="100257"/>
                  </a:cubicBezTo>
                  <a:cubicBezTo>
                    <a:pt x="104797" y="120000"/>
                    <a:pt x="104797" y="120000"/>
                    <a:pt x="104797" y="120000"/>
                  </a:cubicBezTo>
                  <a:cubicBezTo>
                    <a:pt x="120000" y="100257"/>
                    <a:pt x="120000" y="100257"/>
                    <a:pt x="120000" y="100257"/>
                  </a:cubicBezTo>
                  <a:lnTo>
                    <a:pt x="115067" y="100257"/>
                  </a:lnTo>
                  <a:close/>
                </a:path>
              </a:pathLst>
            </a:custGeom>
            <a:solidFill>
              <a:srgbClr val="4D4D4D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4800" dirty="0">
                <a:solidFill>
                  <a:schemeClr val="dk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92" name="Shape 4345"/>
            <p:cNvSpPr txBox="1"/>
            <p:nvPr/>
          </p:nvSpPr>
          <p:spPr>
            <a:xfrm>
              <a:off x="1139825" y="7022192"/>
              <a:ext cx="1519489" cy="40973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800" b="1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Começo</a:t>
              </a:r>
              <a:endParaRPr lang="en-US" sz="2800" b="1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95" name="Shape 4348"/>
            <p:cNvSpPr/>
            <p:nvPr/>
          </p:nvSpPr>
          <p:spPr>
            <a:xfrm>
              <a:off x="1784225" y="6718048"/>
              <a:ext cx="230688" cy="230748"/>
            </a:xfrm>
            <a:prstGeom prst="ellipse">
              <a:avLst/>
            </a:prstGeom>
            <a:solidFill>
              <a:srgbClr val="4D4D4D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800">
                <a:solidFill>
                  <a:srgbClr val="4D4D4D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97" name="Shape 4350"/>
            <p:cNvSpPr txBox="1"/>
            <p:nvPr/>
          </p:nvSpPr>
          <p:spPr>
            <a:xfrm>
              <a:off x="3406388" y="4120420"/>
              <a:ext cx="1086237" cy="60397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800" b="1" cap="none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01</a:t>
              </a:r>
            </a:p>
          </p:txBody>
        </p:sp>
        <p:sp>
          <p:nvSpPr>
            <p:cNvPr id="98" name="Shape 4351"/>
            <p:cNvSpPr txBox="1"/>
            <p:nvPr/>
          </p:nvSpPr>
          <p:spPr>
            <a:xfrm>
              <a:off x="1386114" y="7564250"/>
              <a:ext cx="5011511" cy="6297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REUNIÃO DE 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SETUP</a:t>
              </a:r>
            </a:p>
          </p:txBody>
        </p:sp>
        <p:sp>
          <p:nvSpPr>
            <p:cNvPr id="111" name="Shape 2621"/>
            <p:cNvSpPr/>
            <p:nvPr/>
          </p:nvSpPr>
          <p:spPr>
            <a:xfrm>
              <a:off x="3125533" y="6112320"/>
              <a:ext cx="1532673" cy="975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057"/>
                  </a:moveTo>
                  <a:cubicBezTo>
                    <a:pt x="5378" y="20057"/>
                    <a:pt x="982" y="13445"/>
                    <a:pt x="982" y="10800"/>
                  </a:cubicBezTo>
                  <a:cubicBezTo>
                    <a:pt x="982" y="8155"/>
                    <a:pt x="5378" y="1543"/>
                    <a:pt x="10800" y="1543"/>
                  </a:cubicBezTo>
                  <a:cubicBezTo>
                    <a:pt x="16223" y="1543"/>
                    <a:pt x="20618" y="8155"/>
                    <a:pt x="20618" y="10800"/>
                  </a:cubicBezTo>
                  <a:cubicBezTo>
                    <a:pt x="20618" y="13445"/>
                    <a:pt x="16223" y="20057"/>
                    <a:pt x="10800" y="20057"/>
                  </a:cubicBezTo>
                  <a:moveTo>
                    <a:pt x="10800" y="0"/>
                  </a:moveTo>
                  <a:cubicBezTo>
                    <a:pt x="4835" y="0"/>
                    <a:pt x="0" y="7714"/>
                    <a:pt x="0" y="10800"/>
                  </a:cubicBezTo>
                  <a:cubicBezTo>
                    <a:pt x="0" y="13886"/>
                    <a:pt x="4835" y="21600"/>
                    <a:pt x="10800" y="21600"/>
                  </a:cubicBezTo>
                  <a:cubicBezTo>
                    <a:pt x="16765" y="21600"/>
                    <a:pt x="21600" y="13886"/>
                    <a:pt x="21600" y="10800"/>
                  </a:cubicBezTo>
                  <a:cubicBezTo>
                    <a:pt x="21600" y="7714"/>
                    <a:pt x="16765" y="0"/>
                    <a:pt x="10800" y="0"/>
                  </a:cubicBezTo>
                  <a:moveTo>
                    <a:pt x="10800" y="16971"/>
                  </a:moveTo>
                  <a:cubicBezTo>
                    <a:pt x="8631" y="16971"/>
                    <a:pt x="6873" y="14209"/>
                    <a:pt x="6873" y="10800"/>
                  </a:cubicBezTo>
                  <a:cubicBezTo>
                    <a:pt x="6873" y="7392"/>
                    <a:pt x="8631" y="4629"/>
                    <a:pt x="10800" y="4629"/>
                  </a:cubicBezTo>
                  <a:cubicBezTo>
                    <a:pt x="12969" y="4629"/>
                    <a:pt x="14727" y="7392"/>
                    <a:pt x="14727" y="10800"/>
                  </a:cubicBezTo>
                  <a:cubicBezTo>
                    <a:pt x="14727" y="14209"/>
                    <a:pt x="12969" y="16971"/>
                    <a:pt x="10800" y="16971"/>
                  </a:cubicBezTo>
                  <a:moveTo>
                    <a:pt x="10800" y="3087"/>
                  </a:moveTo>
                  <a:cubicBezTo>
                    <a:pt x="8088" y="3087"/>
                    <a:pt x="5891" y="6540"/>
                    <a:pt x="5891" y="10800"/>
                  </a:cubicBezTo>
                  <a:cubicBezTo>
                    <a:pt x="5891" y="15061"/>
                    <a:pt x="8088" y="18514"/>
                    <a:pt x="10800" y="18514"/>
                  </a:cubicBezTo>
                  <a:cubicBezTo>
                    <a:pt x="13512" y="18514"/>
                    <a:pt x="15709" y="15061"/>
                    <a:pt x="15709" y="10800"/>
                  </a:cubicBezTo>
                  <a:cubicBezTo>
                    <a:pt x="15709" y="6540"/>
                    <a:pt x="13512" y="3087"/>
                    <a:pt x="10800" y="3087"/>
                  </a:cubicBezTo>
                  <a:moveTo>
                    <a:pt x="10800" y="8486"/>
                  </a:moveTo>
                  <a:cubicBezTo>
                    <a:pt x="9987" y="8486"/>
                    <a:pt x="9327" y="9523"/>
                    <a:pt x="9327" y="10800"/>
                  </a:cubicBezTo>
                  <a:cubicBezTo>
                    <a:pt x="9327" y="12078"/>
                    <a:pt x="9987" y="13114"/>
                    <a:pt x="10800" y="13114"/>
                  </a:cubicBezTo>
                  <a:cubicBezTo>
                    <a:pt x="11613" y="13114"/>
                    <a:pt x="12273" y="12078"/>
                    <a:pt x="12273" y="10800"/>
                  </a:cubicBezTo>
                  <a:cubicBezTo>
                    <a:pt x="12273" y="9523"/>
                    <a:pt x="11613" y="8486"/>
                    <a:pt x="10800" y="8486"/>
                  </a:cubicBezTo>
                </a:path>
              </a:pathLst>
            </a:custGeom>
            <a:solidFill>
              <a:srgbClr val="4D4D4D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9436BB5-CC68-4426-A8A4-5B115E69A73E}"/>
              </a:ext>
            </a:extLst>
          </p:cNvPr>
          <p:cNvGrpSpPr/>
          <p:nvPr/>
        </p:nvGrpSpPr>
        <p:grpSpPr>
          <a:xfrm>
            <a:off x="9642910" y="4038600"/>
            <a:ext cx="5175233" cy="3955967"/>
            <a:chOff x="9642910" y="4038600"/>
            <a:chExt cx="5175233" cy="3955967"/>
          </a:xfrm>
        </p:grpSpPr>
        <p:sp>
          <p:nvSpPr>
            <p:cNvPr id="44" name="Shape 4325"/>
            <p:cNvSpPr/>
            <p:nvPr/>
          </p:nvSpPr>
          <p:spPr>
            <a:xfrm>
              <a:off x="9642910" y="4038600"/>
              <a:ext cx="5175233" cy="294394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064" y="100257"/>
                  </a:moveTo>
                  <a:cubicBezTo>
                    <a:pt x="114726" y="44836"/>
                    <a:pt x="89036" y="0"/>
                    <a:pt x="57464" y="0"/>
                  </a:cubicBezTo>
                  <a:cubicBezTo>
                    <a:pt x="26771" y="0"/>
                    <a:pt x="1622" y="42457"/>
                    <a:pt x="0" y="95738"/>
                  </a:cubicBezTo>
                  <a:cubicBezTo>
                    <a:pt x="10208" y="82537"/>
                    <a:pt x="10208" y="82537"/>
                    <a:pt x="10208" y="82537"/>
                  </a:cubicBezTo>
                  <a:cubicBezTo>
                    <a:pt x="20619" y="96095"/>
                    <a:pt x="20619" y="96095"/>
                    <a:pt x="20619" y="96095"/>
                  </a:cubicBezTo>
                  <a:cubicBezTo>
                    <a:pt x="22107" y="62556"/>
                    <a:pt x="38061" y="36154"/>
                    <a:pt x="57464" y="36154"/>
                  </a:cubicBezTo>
                  <a:cubicBezTo>
                    <a:pt x="77746" y="36154"/>
                    <a:pt x="94174" y="64697"/>
                    <a:pt x="94445" y="100257"/>
                  </a:cubicBezTo>
                  <a:cubicBezTo>
                    <a:pt x="89509" y="100257"/>
                    <a:pt x="89509" y="100257"/>
                    <a:pt x="89509" y="100257"/>
                  </a:cubicBezTo>
                  <a:cubicBezTo>
                    <a:pt x="104788" y="120000"/>
                    <a:pt x="104788" y="120000"/>
                    <a:pt x="104788" y="120000"/>
                  </a:cubicBezTo>
                  <a:cubicBezTo>
                    <a:pt x="119999" y="100257"/>
                    <a:pt x="119999" y="100257"/>
                    <a:pt x="119999" y="100257"/>
                  </a:cubicBezTo>
                  <a:lnTo>
                    <a:pt x="115064" y="100257"/>
                  </a:lnTo>
                  <a:close/>
                </a:path>
              </a:pathLst>
            </a:custGeom>
            <a:solidFill>
              <a:srgbClr val="4D4D4D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4800">
                <a:solidFill>
                  <a:schemeClr val="dk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6" name="Shape 4359"/>
            <p:cNvSpPr txBox="1"/>
            <p:nvPr/>
          </p:nvSpPr>
          <p:spPr>
            <a:xfrm>
              <a:off x="9834965" y="7491256"/>
              <a:ext cx="4487460" cy="5033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PROCESSAMENTO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DO FINANCEIRO</a:t>
              </a:r>
              <a:endParaRPr lang="en-US" sz="2400" b="1" cap="none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07" name="Shape 4360"/>
            <p:cNvSpPr txBox="1"/>
            <p:nvPr/>
          </p:nvSpPr>
          <p:spPr>
            <a:xfrm>
              <a:off x="11593062" y="4114798"/>
              <a:ext cx="1086237" cy="60397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800" b="1" cap="none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03</a:t>
              </a:r>
            </a:p>
          </p:txBody>
        </p:sp>
        <p:sp>
          <p:nvSpPr>
            <p:cNvPr id="112" name="Shape 2538"/>
            <p:cNvSpPr/>
            <p:nvPr/>
          </p:nvSpPr>
          <p:spPr>
            <a:xfrm>
              <a:off x="11593062" y="5961988"/>
              <a:ext cx="987488" cy="1207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00" y="5891"/>
                  </a:moveTo>
                  <a:lnTo>
                    <a:pt x="1200" y="5891"/>
                  </a:lnTo>
                  <a:lnTo>
                    <a:pt x="1200" y="3927"/>
                  </a:lnTo>
                  <a:lnTo>
                    <a:pt x="6000" y="3927"/>
                  </a:lnTo>
                  <a:cubicBezTo>
                    <a:pt x="6000" y="4469"/>
                    <a:pt x="6538" y="4909"/>
                    <a:pt x="7200" y="4909"/>
                  </a:cubicBezTo>
                  <a:lnTo>
                    <a:pt x="14400" y="4909"/>
                  </a:lnTo>
                  <a:cubicBezTo>
                    <a:pt x="15062" y="4909"/>
                    <a:pt x="15600" y="4469"/>
                    <a:pt x="15600" y="3927"/>
                  </a:cubicBezTo>
                  <a:lnTo>
                    <a:pt x="20400" y="3927"/>
                  </a:lnTo>
                  <a:cubicBezTo>
                    <a:pt x="20400" y="3927"/>
                    <a:pt x="20400" y="5891"/>
                    <a:pt x="20400" y="5891"/>
                  </a:cubicBezTo>
                  <a:close/>
                  <a:moveTo>
                    <a:pt x="20400" y="20618"/>
                  </a:moveTo>
                  <a:lnTo>
                    <a:pt x="1200" y="20618"/>
                  </a:lnTo>
                  <a:lnTo>
                    <a:pt x="1200" y="6873"/>
                  </a:lnTo>
                  <a:lnTo>
                    <a:pt x="20400" y="6873"/>
                  </a:lnTo>
                  <a:cubicBezTo>
                    <a:pt x="20400" y="6873"/>
                    <a:pt x="20400" y="20618"/>
                    <a:pt x="20400" y="20618"/>
                  </a:cubicBezTo>
                  <a:close/>
                  <a:moveTo>
                    <a:pt x="7200" y="1964"/>
                  </a:moveTo>
                  <a:lnTo>
                    <a:pt x="14400" y="1964"/>
                  </a:lnTo>
                  <a:lnTo>
                    <a:pt x="14400" y="3927"/>
                  </a:lnTo>
                  <a:lnTo>
                    <a:pt x="7200" y="3927"/>
                  </a:lnTo>
                  <a:cubicBezTo>
                    <a:pt x="7200" y="3927"/>
                    <a:pt x="7200" y="1964"/>
                    <a:pt x="7200" y="1964"/>
                  </a:cubicBezTo>
                  <a:close/>
                  <a:moveTo>
                    <a:pt x="20400" y="2945"/>
                  </a:moveTo>
                  <a:lnTo>
                    <a:pt x="15600" y="2945"/>
                  </a:lnTo>
                  <a:lnTo>
                    <a:pt x="15600" y="1964"/>
                  </a:lnTo>
                  <a:cubicBezTo>
                    <a:pt x="15600" y="1422"/>
                    <a:pt x="15062" y="982"/>
                    <a:pt x="14400" y="982"/>
                  </a:cubicBezTo>
                  <a:lnTo>
                    <a:pt x="12000" y="982"/>
                  </a:lnTo>
                  <a:cubicBezTo>
                    <a:pt x="12000" y="440"/>
                    <a:pt x="11462" y="0"/>
                    <a:pt x="10800" y="0"/>
                  </a:cubicBezTo>
                  <a:cubicBezTo>
                    <a:pt x="10138" y="0"/>
                    <a:pt x="9600" y="440"/>
                    <a:pt x="9600" y="982"/>
                  </a:cubicBezTo>
                  <a:lnTo>
                    <a:pt x="7200" y="982"/>
                  </a:lnTo>
                  <a:cubicBezTo>
                    <a:pt x="6538" y="982"/>
                    <a:pt x="6000" y="1422"/>
                    <a:pt x="6000" y="1964"/>
                  </a:cubicBezTo>
                  <a:lnTo>
                    <a:pt x="6000" y="2945"/>
                  </a:lnTo>
                  <a:lnTo>
                    <a:pt x="1200" y="2945"/>
                  </a:lnTo>
                  <a:cubicBezTo>
                    <a:pt x="538" y="2945"/>
                    <a:pt x="0" y="3386"/>
                    <a:pt x="0" y="3927"/>
                  </a:cubicBezTo>
                  <a:lnTo>
                    <a:pt x="0" y="20618"/>
                  </a:lnTo>
                  <a:cubicBezTo>
                    <a:pt x="0" y="21160"/>
                    <a:pt x="538" y="21600"/>
                    <a:pt x="1200" y="21600"/>
                  </a:cubicBezTo>
                  <a:lnTo>
                    <a:pt x="20400" y="21600"/>
                  </a:lnTo>
                  <a:cubicBezTo>
                    <a:pt x="21062" y="21600"/>
                    <a:pt x="21600" y="21160"/>
                    <a:pt x="21600" y="20618"/>
                  </a:cubicBezTo>
                  <a:lnTo>
                    <a:pt x="21600" y="3927"/>
                  </a:lnTo>
                  <a:cubicBezTo>
                    <a:pt x="21600" y="3386"/>
                    <a:pt x="21062" y="2945"/>
                    <a:pt x="20400" y="2945"/>
                  </a:cubicBezTo>
                  <a:moveTo>
                    <a:pt x="4200" y="16691"/>
                  </a:moveTo>
                  <a:lnTo>
                    <a:pt x="15000" y="16691"/>
                  </a:lnTo>
                  <a:cubicBezTo>
                    <a:pt x="15331" y="16691"/>
                    <a:pt x="15600" y="16472"/>
                    <a:pt x="15600" y="16200"/>
                  </a:cubicBezTo>
                  <a:cubicBezTo>
                    <a:pt x="15600" y="15929"/>
                    <a:pt x="15331" y="15709"/>
                    <a:pt x="15000" y="15709"/>
                  </a:cubicBezTo>
                  <a:lnTo>
                    <a:pt x="4200" y="15709"/>
                  </a:lnTo>
                  <a:cubicBezTo>
                    <a:pt x="3869" y="15709"/>
                    <a:pt x="3600" y="15929"/>
                    <a:pt x="3600" y="16200"/>
                  </a:cubicBezTo>
                  <a:cubicBezTo>
                    <a:pt x="3600" y="16472"/>
                    <a:pt x="3869" y="16691"/>
                    <a:pt x="4200" y="16691"/>
                  </a:cubicBezTo>
                  <a:moveTo>
                    <a:pt x="4200" y="13745"/>
                  </a:moveTo>
                  <a:lnTo>
                    <a:pt x="17400" y="13745"/>
                  </a:lnTo>
                  <a:cubicBezTo>
                    <a:pt x="17731" y="13745"/>
                    <a:pt x="18000" y="13526"/>
                    <a:pt x="18000" y="13255"/>
                  </a:cubicBezTo>
                  <a:cubicBezTo>
                    <a:pt x="18000" y="12984"/>
                    <a:pt x="17731" y="12764"/>
                    <a:pt x="17400" y="12764"/>
                  </a:cubicBezTo>
                  <a:lnTo>
                    <a:pt x="4200" y="12764"/>
                  </a:lnTo>
                  <a:cubicBezTo>
                    <a:pt x="3869" y="12764"/>
                    <a:pt x="3600" y="12984"/>
                    <a:pt x="3600" y="13255"/>
                  </a:cubicBezTo>
                  <a:cubicBezTo>
                    <a:pt x="3600" y="13526"/>
                    <a:pt x="3869" y="13745"/>
                    <a:pt x="4200" y="13745"/>
                  </a:cubicBezTo>
                  <a:moveTo>
                    <a:pt x="4200" y="10800"/>
                  </a:moveTo>
                  <a:lnTo>
                    <a:pt x="11400" y="10800"/>
                  </a:lnTo>
                  <a:cubicBezTo>
                    <a:pt x="11731" y="10800"/>
                    <a:pt x="12000" y="10581"/>
                    <a:pt x="12000" y="10309"/>
                  </a:cubicBezTo>
                  <a:cubicBezTo>
                    <a:pt x="12000" y="10038"/>
                    <a:pt x="11731" y="9818"/>
                    <a:pt x="11400" y="9818"/>
                  </a:cubicBezTo>
                  <a:lnTo>
                    <a:pt x="4200" y="9818"/>
                  </a:lnTo>
                  <a:cubicBezTo>
                    <a:pt x="3869" y="9818"/>
                    <a:pt x="3600" y="10038"/>
                    <a:pt x="3600" y="10309"/>
                  </a:cubicBezTo>
                  <a:cubicBezTo>
                    <a:pt x="3600" y="10581"/>
                    <a:pt x="3869" y="10800"/>
                    <a:pt x="4200" y="10800"/>
                  </a:cubicBezTo>
                </a:path>
              </a:pathLst>
            </a:custGeom>
            <a:solidFill>
              <a:srgbClr val="4D4D4D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62A1E49-1946-4E13-8EC9-B9F6CA152E04}"/>
              </a:ext>
            </a:extLst>
          </p:cNvPr>
          <p:cNvGrpSpPr/>
          <p:nvPr/>
        </p:nvGrpSpPr>
        <p:grpSpPr>
          <a:xfrm>
            <a:off x="5562933" y="4501742"/>
            <a:ext cx="5175233" cy="4505744"/>
            <a:chOff x="5562933" y="4501742"/>
            <a:chExt cx="5175233" cy="4505744"/>
          </a:xfrm>
        </p:grpSpPr>
        <p:sp>
          <p:nvSpPr>
            <p:cNvPr id="38" name="Shape 4323"/>
            <p:cNvSpPr/>
            <p:nvPr/>
          </p:nvSpPr>
          <p:spPr>
            <a:xfrm>
              <a:off x="5562933" y="6063538"/>
              <a:ext cx="5175233" cy="294394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788" y="0"/>
                  </a:moveTo>
                  <a:cubicBezTo>
                    <a:pt x="89509" y="19861"/>
                    <a:pt x="89509" y="19861"/>
                    <a:pt x="89509" y="19861"/>
                  </a:cubicBezTo>
                  <a:cubicBezTo>
                    <a:pt x="94512" y="19861"/>
                    <a:pt x="94512" y="19861"/>
                    <a:pt x="94512" y="19861"/>
                  </a:cubicBezTo>
                  <a:cubicBezTo>
                    <a:pt x="94174" y="55302"/>
                    <a:pt x="77746" y="83845"/>
                    <a:pt x="57464" y="83845"/>
                  </a:cubicBezTo>
                  <a:cubicBezTo>
                    <a:pt x="38061" y="83845"/>
                    <a:pt x="22107" y="57443"/>
                    <a:pt x="20619" y="24023"/>
                  </a:cubicBezTo>
                  <a:cubicBezTo>
                    <a:pt x="10208" y="37462"/>
                    <a:pt x="10208" y="37462"/>
                    <a:pt x="10208" y="37462"/>
                  </a:cubicBezTo>
                  <a:cubicBezTo>
                    <a:pt x="0" y="24261"/>
                    <a:pt x="0" y="24261"/>
                    <a:pt x="0" y="24261"/>
                  </a:cubicBezTo>
                  <a:cubicBezTo>
                    <a:pt x="1622" y="77661"/>
                    <a:pt x="26771" y="120000"/>
                    <a:pt x="57464" y="120000"/>
                  </a:cubicBezTo>
                  <a:cubicBezTo>
                    <a:pt x="89104" y="120000"/>
                    <a:pt x="114726" y="75282"/>
                    <a:pt x="115064" y="19861"/>
                  </a:cubicBezTo>
                  <a:cubicBezTo>
                    <a:pt x="119999" y="19861"/>
                    <a:pt x="119999" y="19861"/>
                    <a:pt x="119999" y="19861"/>
                  </a:cubicBezTo>
                  <a:lnTo>
                    <a:pt x="104788" y="0"/>
                  </a:lnTo>
                  <a:close/>
                </a:path>
              </a:pathLst>
            </a:custGeom>
            <a:solidFill>
              <a:srgbClr val="FF6600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4800">
                <a:solidFill>
                  <a:schemeClr val="dk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4" name="Shape 4357"/>
            <p:cNvSpPr txBox="1"/>
            <p:nvPr/>
          </p:nvSpPr>
          <p:spPr>
            <a:xfrm>
              <a:off x="5913506" y="4501742"/>
              <a:ext cx="4123139" cy="5033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cap="none" dirty="0">
                  <a:solidFill>
                    <a:srgbClr val="FF6600"/>
                  </a:solidFill>
                  <a:latin typeface="Cairo"/>
                  <a:ea typeface="Lato"/>
                  <a:cs typeface="Cairo"/>
                  <a:sym typeface="Lato"/>
                </a:rPr>
                <a:t>CAPTAÇÃO DE DOCUMENTOS</a:t>
              </a:r>
            </a:p>
          </p:txBody>
        </p:sp>
        <p:sp>
          <p:nvSpPr>
            <p:cNvPr id="110" name="Shape 4363"/>
            <p:cNvSpPr txBox="1"/>
            <p:nvPr/>
          </p:nvSpPr>
          <p:spPr>
            <a:xfrm>
              <a:off x="7436896" y="8198664"/>
              <a:ext cx="1086237" cy="60397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800" b="1" cap="none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02</a:t>
              </a:r>
            </a:p>
          </p:txBody>
        </p:sp>
        <p:sp>
          <p:nvSpPr>
            <p:cNvPr id="113" name="Shape 2570"/>
            <p:cNvSpPr/>
            <p:nvPr/>
          </p:nvSpPr>
          <p:spPr>
            <a:xfrm>
              <a:off x="7353960" y="5843806"/>
              <a:ext cx="1272709" cy="1244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19" extrusionOk="0">
                  <a:moveTo>
                    <a:pt x="7530" y="4197"/>
                  </a:moveTo>
                  <a:lnTo>
                    <a:pt x="6680" y="3701"/>
                  </a:lnTo>
                  <a:lnTo>
                    <a:pt x="6189" y="4560"/>
                  </a:lnTo>
                  <a:lnTo>
                    <a:pt x="7040" y="5056"/>
                  </a:lnTo>
                  <a:cubicBezTo>
                    <a:pt x="7040" y="5056"/>
                    <a:pt x="7530" y="4197"/>
                    <a:pt x="7530" y="4197"/>
                  </a:cubicBezTo>
                  <a:close/>
                  <a:moveTo>
                    <a:pt x="8512" y="2479"/>
                  </a:moveTo>
                  <a:lnTo>
                    <a:pt x="7662" y="1984"/>
                  </a:lnTo>
                  <a:lnTo>
                    <a:pt x="7171" y="2843"/>
                  </a:lnTo>
                  <a:lnTo>
                    <a:pt x="8021" y="3339"/>
                  </a:lnTo>
                  <a:cubicBezTo>
                    <a:pt x="8021" y="3339"/>
                    <a:pt x="8512" y="2479"/>
                    <a:pt x="8512" y="2479"/>
                  </a:cubicBezTo>
                  <a:close/>
                  <a:moveTo>
                    <a:pt x="20618" y="8428"/>
                  </a:moveTo>
                  <a:lnTo>
                    <a:pt x="982" y="8428"/>
                  </a:lnTo>
                  <a:lnTo>
                    <a:pt x="982" y="6445"/>
                  </a:lnTo>
                  <a:lnTo>
                    <a:pt x="20618" y="6445"/>
                  </a:lnTo>
                  <a:cubicBezTo>
                    <a:pt x="20618" y="6445"/>
                    <a:pt x="20618" y="8428"/>
                    <a:pt x="20618" y="8428"/>
                  </a:cubicBezTo>
                  <a:close/>
                  <a:moveTo>
                    <a:pt x="18655" y="20327"/>
                  </a:moveTo>
                  <a:lnTo>
                    <a:pt x="2945" y="20327"/>
                  </a:lnTo>
                  <a:lnTo>
                    <a:pt x="2945" y="9420"/>
                  </a:lnTo>
                  <a:lnTo>
                    <a:pt x="18655" y="9420"/>
                  </a:lnTo>
                  <a:cubicBezTo>
                    <a:pt x="18655" y="9420"/>
                    <a:pt x="18655" y="20327"/>
                    <a:pt x="18655" y="20327"/>
                  </a:cubicBezTo>
                  <a:close/>
                  <a:moveTo>
                    <a:pt x="6811" y="1488"/>
                  </a:moveTo>
                  <a:cubicBezTo>
                    <a:pt x="7083" y="1014"/>
                    <a:pt x="7683" y="851"/>
                    <a:pt x="8153" y="1125"/>
                  </a:cubicBezTo>
                  <a:lnTo>
                    <a:pt x="9854" y="2117"/>
                  </a:lnTo>
                  <a:lnTo>
                    <a:pt x="7946" y="5454"/>
                  </a:lnTo>
                  <a:lnTo>
                    <a:pt x="5759" y="5454"/>
                  </a:lnTo>
                  <a:lnTo>
                    <a:pt x="5698" y="5419"/>
                  </a:lnTo>
                  <a:lnTo>
                    <a:pt x="5678" y="5454"/>
                  </a:lnTo>
                  <a:lnTo>
                    <a:pt x="4545" y="5454"/>
                  </a:lnTo>
                  <a:cubicBezTo>
                    <a:pt x="4545" y="5454"/>
                    <a:pt x="6811" y="1488"/>
                    <a:pt x="6811" y="1488"/>
                  </a:cubicBezTo>
                  <a:close/>
                  <a:moveTo>
                    <a:pt x="15577" y="5454"/>
                  </a:moveTo>
                  <a:lnTo>
                    <a:pt x="9079" y="5454"/>
                  </a:lnTo>
                  <a:lnTo>
                    <a:pt x="10704" y="2612"/>
                  </a:lnTo>
                  <a:cubicBezTo>
                    <a:pt x="10704" y="2612"/>
                    <a:pt x="15577" y="5454"/>
                    <a:pt x="15577" y="5454"/>
                  </a:cubicBezTo>
                  <a:close/>
                  <a:moveTo>
                    <a:pt x="15930" y="2759"/>
                  </a:moveTo>
                  <a:cubicBezTo>
                    <a:pt x="16454" y="2617"/>
                    <a:pt x="16991" y="2931"/>
                    <a:pt x="17132" y="3460"/>
                  </a:cubicBezTo>
                  <a:lnTo>
                    <a:pt x="17661" y="5454"/>
                  </a:lnTo>
                  <a:lnTo>
                    <a:pt x="17540" y="5454"/>
                  </a:lnTo>
                  <a:lnTo>
                    <a:pt x="16279" y="4718"/>
                  </a:lnTo>
                  <a:lnTo>
                    <a:pt x="16438" y="4674"/>
                  </a:lnTo>
                  <a:lnTo>
                    <a:pt x="16184" y="3716"/>
                  </a:lnTo>
                  <a:lnTo>
                    <a:pt x="15236" y="3973"/>
                  </a:lnTo>
                  <a:lnTo>
                    <a:pt x="15279" y="4135"/>
                  </a:lnTo>
                  <a:lnTo>
                    <a:pt x="14076" y="3434"/>
                  </a:lnTo>
                  <a:lnTo>
                    <a:pt x="14033" y="3272"/>
                  </a:lnTo>
                  <a:cubicBezTo>
                    <a:pt x="14033" y="3272"/>
                    <a:pt x="15930" y="2759"/>
                    <a:pt x="15930" y="2759"/>
                  </a:cubicBezTo>
                  <a:close/>
                  <a:moveTo>
                    <a:pt x="20618" y="5454"/>
                  </a:moveTo>
                  <a:lnTo>
                    <a:pt x="18678" y="5454"/>
                  </a:lnTo>
                  <a:lnTo>
                    <a:pt x="18081" y="3203"/>
                  </a:lnTo>
                  <a:cubicBezTo>
                    <a:pt x="17800" y="2145"/>
                    <a:pt x="16724" y="1518"/>
                    <a:pt x="15676" y="1801"/>
                  </a:cubicBezTo>
                  <a:lnTo>
                    <a:pt x="12671" y="2615"/>
                  </a:lnTo>
                  <a:lnTo>
                    <a:pt x="8644" y="266"/>
                  </a:lnTo>
                  <a:cubicBezTo>
                    <a:pt x="7704" y="-281"/>
                    <a:pt x="6504" y="44"/>
                    <a:pt x="5961" y="992"/>
                  </a:cubicBezTo>
                  <a:lnTo>
                    <a:pt x="3410" y="5454"/>
                  </a:lnTo>
                  <a:lnTo>
                    <a:pt x="982" y="5454"/>
                  </a:lnTo>
                  <a:cubicBezTo>
                    <a:pt x="440" y="5454"/>
                    <a:pt x="0" y="5898"/>
                    <a:pt x="0" y="6445"/>
                  </a:cubicBezTo>
                  <a:lnTo>
                    <a:pt x="0" y="8428"/>
                  </a:lnTo>
                  <a:cubicBezTo>
                    <a:pt x="0" y="8977"/>
                    <a:pt x="440" y="9420"/>
                    <a:pt x="982" y="9420"/>
                  </a:cubicBezTo>
                  <a:lnTo>
                    <a:pt x="1964" y="9420"/>
                  </a:lnTo>
                  <a:lnTo>
                    <a:pt x="1964" y="20327"/>
                  </a:lnTo>
                  <a:cubicBezTo>
                    <a:pt x="1964" y="20875"/>
                    <a:pt x="2403" y="21319"/>
                    <a:pt x="2945" y="21319"/>
                  </a:cubicBezTo>
                  <a:lnTo>
                    <a:pt x="18655" y="21319"/>
                  </a:lnTo>
                  <a:cubicBezTo>
                    <a:pt x="19197" y="21319"/>
                    <a:pt x="19636" y="20875"/>
                    <a:pt x="19636" y="20327"/>
                  </a:cubicBezTo>
                  <a:lnTo>
                    <a:pt x="19636" y="9420"/>
                  </a:lnTo>
                  <a:lnTo>
                    <a:pt x="20618" y="9420"/>
                  </a:lnTo>
                  <a:cubicBezTo>
                    <a:pt x="21160" y="9420"/>
                    <a:pt x="21600" y="8977"/>
                    <a:pt x="21600" y="8428"/>
                  </a:cubicBezTo>
                  <a:lnTo>
                    <a:pt x="21600" y="6445"/>
                  </a:lnTo>
                  <a:cubicBezTo>
                    <a:pt x="21600" y="5898"/>
                    <a:pt x="21160" y="5454"/>
                    <a:pt x="20618" y="5454"/>
                  </a:cubicBezTo>
                  <a:moveTo>
                    <a:pt x="7855" y="12395"/>
                  </a:moveTo>
                  <a:lnTo>
                    <a:pt x="13745" y="12395"/>
                  </a:lnTo>
                  <a:lnTo>
                    <a:pt x="13745" y="13386"/>
                  </a:lnTo>
                  <a:lnTo>
                    <a:pt x="7855" y="13386"/>
                  </a:lnTo>
                  <a:cubicBezTo>
                    <a:pt x="7855" y="13386"/>
                    <a:pt x="7855" y="12395"/>
                    <a:pt x="7855" y="12395"/>
                  </a:cubicBezTo>
                  <a:close/>
                  <a:moveTo>
                    <a:pt x="7855" y="14378"/>
                  </a:moveTo>
                  <a:lnTo>
                    <a:pt x="13745" y="14378"/>
                  </a:lnTo>
                  <a:cubicBezTo>
                    <a:pt x="14288" y="14378"/>
                    <a:pt x="14727" y="13934"/>
                    <a:pt x="14727" y="13386"/>
                  </a:cubicBezTo>
                  <a:lnTo>
                    <a:pt x="14727" y="12395"/>
                  </a:lnTo>
                  <a:cubicBezTo>
                    <a:pt x="14727" y="11847"/>
                    <a:pt x="14288" y="11403"/>
                    <a:pt x="13745" y="11403"/>
                  </a:cubicBezTo>
                  <a:lnTo>
                    <a:pt x="7855" y="11403"/>
                  </a:lnTo>
                  <a:cubicBezTo>
                    <a:pt x="7312" y="11403"/>
                    <a:pt x="6873" y="11847"/>
                    <a:pt x="6873" y="12395"/>
                  </a:cubicBezTo>
                  <a:lnTo>
                    <a:pt x="6873" y="13386"/>
                  </a:lnTo>
                  <a:cubicBezTo>
                    <a:pt x="6873" y="13934"/>
                    <a:pt x="7312" y="14378"/>
                    <a:pt x="7855" y="14378"/>
                  </a:cubicBezTo>
                </a:path>
              </a:pathLst>
            </a:custGeom>
            <a:solidFill>
              <a:srgbClr val="FF6600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66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D6ED388-84E6-47A9-B4F1-2D7451495104}"/>
              </a:ext>
            </a:extLst>
          </p:cNvPr>
          <p:cNvGrpSpPr/>
          <p:nvPr/>
        </p:nvGrpSpPr>
        <p:grpSpPr>
          <a:xfrm>
            <a:off x="13722885" y="4602410"/>
            <a:ext cx="5175233" cy="4405076"/>
            <a:chOff x="13722885" y="4602410"/>
            <a:chExt cx="5175233" cy="4405076"/>
          </a:xfrm>
        </p:grpSpPr>
        <p:sp>
          <p:nvSpPr>
            <p:cNvPr id="41" name="Shape 4324"/>
            <p:cNvSpPr/>
            <p:nvPr/>
          </p:nvSpPr>
          <p:spPr>
            <a:xfrm>
              <a:off x="13722885" y="6063538"/>
              <a:ext cx="5175233" cy="294394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4788" y="0"/>
                  </a:moveTo>
                  <a:cubicBezTo>
                    <a:pt x="89509" y="19861"/>
                    <a:pt x="89509" y="19861"/>
                    <a:pt x="89509" y="19861"/>
                  </a:cubicBezTo>
                  <a:cubicBezTo>
                    <a:pt x="94445" y="19861"/>
                    <a:pt x="94445" y="19861"/>
                    <a:pt x="94445" y="19861"/>
                  </a:cubicBezTo>
                  <a:cubicBezTo>
                    <a:pt x="94174" y="55302"/>
                    <a:pt x="77678" y="83845"/>
                    <a:pt x="57464" y="83845"/>
                  </a:cubicBezTo>
                  <a:cubicBezTo>
                    <a:pt x="38061" y="83845"/>
                    <a:pt x="22107" y="57443"/>
                    <a:pt x="20619" y="24023"/>
                  </a:cubicBezTo>
                  <a:cubicBezTo>
                    <a:pt x="10208" y="37462"/>
                    <a:pt x="10208" y="37462"/>
                    <a:pt x="10208" y="37462"/>
                  </a:cubicBezTo>
                  <a:cubicBezTo>
                    <a:pt x="0" y="24261"/>
                    <a:pt x="0" y="24261"/>
                    <a:pt x="0" y="24261"/>
                  </a:cubicBezTo>
                  <a:cubicBezTo>
                    <a:pt x="1622" y="77661"/>
                    <a:pt x="26704" y="120000"/>
                    <a:pt x="57464" y="120000"/>
                  </a:cubicBezTo>
                  <a:cubicBezTo>
                    <a:pt x="89036" y="120000"/>
                    <a:pt x="114726" y="75282"/>
                    <a:pt x="114997" y="19861"/>
                  </a:cubicBezTo>
                  <a:cubicBezTo>
                    <a:pt x="119999" y="19861"/>
                    <a:pt x="119999" y="19861"/>
                    <a:pt x="119999" y="19861"/>
                  </a:cubicBezTo>
                  <a:lnTo>
                    <a:pt x="104788" y="0"/>
                  </a:lnTo>
                  <a:close/>
                </a:path>
              </a:pathLst>
            </a:custGeom>
            <a:solidFill>
              <a:srgbClr val="FF6600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4800">
                <a:solidFill>
                  <a:schemeClr val="dk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0" name="Shape 4353"/>
            <p:cNvSpPr txBox="1"/>
            <p:nvPr/>
          </p:nvSpPr>
          <p:spPr>
            <a:xfrm>
              <a:off x="14553519" y="4602410"/>
              <a:ext cx="3288896" cy="5033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dirty="0">
                  <a:solidFill>
                    <a:srgbClr val="FF6600"/>
                  </a:solidFill>
                  <a:latin typeface="Cairo"/>
                  <a:ea typeface="Lato"/>
                  <a:cs typeface="Cairo"/>
                  <a:sym typeface="Lato"/>
                </a:rPr>
                <a:t>ENVIO DE RELATÓRIOS</a:t>
              </a:r>
              <a:endParaRPr lang="en-US" sz="2400" b="1" cap="none" dirty="0">
                <a:solidFill>
                  <a:srgbClr val="FF6600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09" name="Shape 4362"/>
            <p:cNvSpPr txBox="1"/>
            <p:nvPr/>
          </p:nvSpPr>
          <p:spPr>
            <a:xfrm>
              <a:off x="15770487" y="8198664"/>
              <a:ext cx="1086237" cy="60397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800" b="1" cap="none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04</a:t>
              </a:r>
            </a:p>
          </p:txBody>
        </p:sp>
        <p:sp>
          <p:nvSpPr>
            <p:cNvPr id="114" name="Shape 2550"/>
            <p:cNvSpPr/>
            <p:nvPr/>
          </p:nvSpPr>
          <p:spPr>
            <a:xfrm>
              <a:off x="15746992" y="6032193"/>
              <a:ext cx="1068910" cy="1069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09" y="7364"/>
                  </a:moveTo>
                  <a:cubicBezTo>
                    <a:pt x="20838" y="7364"/>
                    <a:pt x="20618" y="7584"/>
                    <a:pt x="20618" y="7855"/>
                  </a:cubicBezTo>
                  <a:lnTo>
                    <a:pt x="20618" y="18655"/>
                  </a:lnTo>
                  <a:cubicBezTo>
                    <a:pt x="20618" y="19739"/>
                    <a:pt x="19739" y="20618"/>
                    <a:pt x="18655" y="20618"/>
                  </a:cubicBezTo>
                  <a:lnTo>
                    <a:pt x="2945" y="20618"/>
                  </a:lnTo>
                  <a:cubicBezTo>
                    <a:pt x="1861" y="20618"/>
                    <a:pt x="982" y="19739"/>
                    <a:pt x="982" y="18655"/>
                  </a:cubicBezTo>
                  <a:lnTo>
                    <a:pt x="982" y="2945"/>
                  </a:lnTo>
                  <a:cubicBezTo>
                    <a:pt x="982" y="1861"/>
                    <a:pt x="1861" y="982"/>
                    <a:pt x="2945" y="982"/>
                  </a:cubicBezTo>
                  <a:lnTo>
                    <a:pt x="13745" y="982"/>
                  </a:lnTo>
                  <a:cubicBezTo>
                    <a:pt x="14017" y="982"/>
                    <a:pt x="14236" y="762"/>
                    <a:pt x="14236" y="491"/>
                  </a:cubicBezTo>
                  <a:cubicBezTo>
                    <a:pt x="14236" y="220"/>
                    <a:pt x="14017" y="0"/>
                    <a:pt x="13745" y="0"/>
                  </a:cubicBezTo>
                  <a:lnTo>
                    <a:pt x="2945" y="0"/>
                  </a:lnTo>
                  <a:cubicBezTo>
                    <a:pt x="1318" y="0"/>
                    <a:pt x="0" y="1319"/>
                    <a:pt x="0" y="2945"/>
                  </a:cubicBezTo>
                  <a:lnTo>
                    <a:pt x="0" y="18655"/>
                  </a:lnTo>
                  <a:cubicBezTo>
                    <a:pt x="0" y="20282"/>
                    <a:pt x="1318" y="21600"/>
                    <a:pt x="2945" y="21600"/>
                  </a:cubicBezTo>
                  <a:lnTo>
                    <a:pt x="18655" y="21600"/>
                  </a:lnTo>
                  <a:cubicBezTo>
                    <a:pt x="20282" y="21600"/>
                    <a:pt x="21600" y="20282"/>
                    <a:pt x="21600" y="18655"/>
                  </a:cubicBezTo>
                  <a:lnTo>
                    <a:pt x="21600" y="7855"/>
                  </a:lnTo>
                  <a:cubicBezTo>
                    <a:pt x="21600" y="7584"/>
                    <a:pt x="21380" y="7364"/>
                    <a:pt x="21109" y="7364"/>
                  </a:cubicBezTo>
                  <a:moveTo>
                    <a:pt x="7006" y="12764"/>
                  </a:moveTo>
                  <a:lnTo>
                    <a:pt x="8836" y="12764"/>
                  </a:lnTo>
                  <a:lnTo>
                    <a:pt x="8836" y="14594"/>
                  </a:lnTo>
                  <a:lnTo>
                    <a:pt x="6627" y="14973"/>
                  </a:lnTo>
                  <a:cubicBezTo>
                    <a:pt x="6627" y="14973"/>
                    <a:pt x="7006" y="12764"/>
                    <a:pt x="7006" y="12764"/>
                  </a:cubicBezTo>
                  <a:close/>
                  <a:moveTo>
                    <a:pt x="16775" y="2742"/>
                  </a:moveTo>
                  <a:lnTo>
                    <a:pt x="18858" y="4825"/>
                  </a:lnTo>
                  <a:lnTo>
                    <a:pt x="9818" y="13865"/>
                  </a:lnTo>
                  <a:lnTo>
                    <a:pt x="9818" y="11782"/>
                  </a:lnTo>
                  <a:lnTo>
                    <a:pt x="7736" y="11782"/>
                  </a:lnTo>
                  <a:cubicBezTo>
                    <a:pt x="7736" y="11782"/>
                    <a:pt x="16775" y="2742"/>
                    <a:pt x="16775" y="2742"/>
                  </a:cubicBezTo>
                  <a:close/>
                  <a:moveTo>
                    <a:pt x="18104" y="1414"/>
                  </a:moveTo>
                  <a:cubicBezTo>
                    <a:pt x="18371" y="1147"/>
                    <a:pt x="18739" y="982"/>
                    <a:pt x="19145" y="982"/>
                  </a:cubicBezTo>
                  <a:cubicBezTo>
                    <a:pt x="19959" y="982"/>
                    <a:pt x="20618" y="1642"/>
                    <a:pt x="20618" y="2455"/>
                  </a:cubicBezTo>
                  <a:cubicBezTo>
                    <a:pt x="20618" y="2861"/>
                    <a:pt x="20453" y="3230"/>
                    <a:pt x="20187" y="3496"/>
                  </a:cubicBezTo>
                  <a:lnTo>
                    <a:pt x="19552" y="4131"/>
                  </a:lnTo>
                  <a:lnTo>
                    <a:pt x="17469" y="2048"/>
                  </a:lnTo>
                  <a:cubicBezTo>
                    <a:pt x="17469" y="2048"/>
                    <a:pt x="18104" y="1414"/>
                    <a:pt x="18104" y="1414"/>
                  </a:cubicBezTo>
                  <a:close/>
                  <a:moveTo>
                    <a:pt x="5400" y="16200"/>
                  </a:moveTo>
                  <a:lnTo>
                    <a:pt x="9590" y="15481"/>
                  </a:lnTo>
                  <a:lnTo>
                    <a:pt x="20881" y="4190"/>
                  </a:lnTo>
                  <a:cubicBezTo>
                    <a:pt x="21325" y="3746"/>
                    <a:pt x="21600" y="3133"/>
                    <a:pt x="21600" y="2455"/>
                  </a:cubicBezTo>
                  <a:cubicBezTo>
                    <a:pt x="21600" y="1099"/>
                    <a:pt x="20501" y="0"/>
                    <a:pt x="19145" y="0"/>
                  </a:cubicBezTo>
                  <a:cubicBezTo>
                    <a:pt x="18468" y="0"/>
                    <a:pt x="17854" y="275"/>
                    <a:pt x="17410" y="719"/>
                  </a:cubicBezTo>
                  <a:lnTo>
                    <a:pt x="6119" y="12010"/>
                  </a:lnTo>
                  <a:cubicBezTo>
                    <a:pt x="6119" y="12010"/>
                    <a:pt x="5400" y="16200"/>
                    <a:pt x="5400" y="16200"/>
                  </a:cubicBezTo>
                  <a:close/>
                </a:path>
              </a:pathLst>
            </a:custGeom>
            <a:solidFill>
              <a:srgbClr val="FF6600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66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sp>
        <p:nvSpPr>
          <p:cNvPr id="30" name="TextBox 72"/>
          <p:cNvSpPr txBox="1"/>
          <p:nvPr/>
        </p:nvSpPr>
        <p:spPr>
          <a:xfrm>
            <a:off x="1981626" y="10644433"/>
            <a:ext cx="2049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Através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de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uma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metodologia</a:t>
            </a:r>
            <a:r>
              <a:rPr lang="en-US" sz="4800" dirty="0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simples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vamos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implementar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os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processos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necessários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para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executar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as </a:t>
            </a:r>
            <a:r>
              <a:rPr lang="en-US" sz="4800" dirty="0" err="1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rotinas</a:t>
            </a:r>
            <a:r>
              <a:rPr lang="en-US" sz="4800" dirty="0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do </a:t>
            </a:r>
            <a:r>
              <a:rPr lang="en-US" sz="4800" dirty="0" err="1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financeiro</a:t>
            </a:r>
            <a:r>
              <a:rPr lang="en-US" sz="4800" dirty="0">
                <a:solidFill>
                  <a:srgbClr val="FF6600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da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sua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empresa</a:t>
            </a:r>
            <a:r>
              <a:rPr lang="en-US" sz="4800" dirty="0">
                <a:solidFill>
                  <a:schemeClr val="bg1"/>
                </a:solidFill>
                <a:latin typeface="Cairo Light" pitchFamily="2" charset="-78"/>
                <a:ea typeface="Calibri" charset="0"/>
                <a:cs typeface="Cairo Light" pitchFamily="2" charset="-78"/>
              </a:rPr>
              <a:t>.</a:t>
            </a:r>
            <a:endParaRPr lang="en-US" sz="4800" b="1" dirty="0">
              <a:solidFill>
                <a:schemeClr val="bg1"/>
              </a:solidFill>
              <a:latin typeface="Cairo Light" pitchFamily="2" charset="-78"/>
              <a:ea typeface="Calibri" charset="0"/>
              <a:cs typeface="Cairo Light" pitchFamily="2" charset="-78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65E1FC7-670B-4E6A-A5E6-03EFF23B37CE}"/>
              </a:ext>
            </a:extLst>
          </p:cNvPr>
          <p:cNvGrpSpPr/>
          <p:nvPr/>
        </p:nvGrpSpPr>
        <p:grpSpPr>
          <a:xfrm>
            <a:off x="17828809" y="4038600"/>
            <a:ext cx="5175240" cy="4028961"/>
            <a:chOff x="17828809" y="4038600"/>
            <a:chExt cx="5175240" cy="4028961"/>
          </a:xfrm>
        </p:grpSpPr>
        <p:sp>
          <p:nvSpPr>
            <p:cNvPr id="47" name="Shape 4326"/>
            <p:cNvSpPr/>
            <p:nvPr/>
          </p:nvSpPr>
          <p:spPr>
            <a:xfrm>
              <a:off x="17828809" y="4038600"/>
              <a:ext cx="5175233" cy="294394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997" y="100257"/>
                  </a:moveTo>
                  <a:cubicBezTo>
                    <a:pt x="114726" y="44836"/>
                    <a:pt x="89036" y="0"/>
                    <a:pt x="57464" y="0"/>
                  </a:cubicBezTo>
                  <a:cubicBezTo>
                    <a:pt x="26907" y="0"/>
                    <a:pt x="1892" y="41982"/>
                    <a:pt x="0" y="94905"/>
                  </a:cubicBezTo>
                  <a:cubicBezTo>
                    <a:pt x="9600" y="82537"/>
                    <a:pt x="9600" y="82537"/>
                    <a:pt x="9600" y="82537"/>
                  </a:cubicBezTo>
                  <a:cubicBezTo>
                    <a:pt x="20552" y="96808"/>
                    <a:pt x="20552" y="96808"/>
                    <a:pt x="20552" y="96808"/>
                  </a:cubicBezTo>
                  <a:cubicBezTo>
                    <a:pt x="21836" y="62913"/>
                    <a:pt x="37859" y="36154"/>
                    <a:pt x="57464" y="36154"/>
                  </a:cubicBezTo>
                  <a:cubicBezTo>
                    <a:pt x="77678" y="36154"/>
                    <a:pt x="94107" y="64697"/>
                    <a:pt x="94445" y="100257"/>
                  </a:cubicBezTo>
                  <a:cubicBezTo>
                    <a:pt x="89509" y="100257"/>
                    <a:pt x="89509" y="100257"/>
                    <a:pt x="89509" y="100257"/>
                  </a:cubicBezTo>
                  <a:cubicBezTo>
                    <a:pt x="104721" y="120000"/>
                    <a:pt x="104721" y="120000"/>
                    <a:pt x="104721" y="120000"/>
                  </a:cubicBezTo>
                  <a:cubicBezTo>
                    <a:pt x="119999" y="100257"/>
                    <a:pt x="119999" y="100257"/>
                    <a:pt x="119999" y="100257"/>
                  </a:cubicBezTo>
                  <a:lnTo>
                    <a:pt x="114997" y="100257"/>
                  </a:lnTo>
                  <a:close/>
                </a:path>
              </a:pathLst>
            </a:custGeom>
            <a:solidFill>
              <a:srgbClr val="4D4D4D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4800">
                <a:solidFill>
                  <a:schemeClr val="dk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93" name="Shape 4346"/>
            <p:cNvSpPr txBox="1"/>
            <p:nvPr/>
          </p:nvSpPr>
          <p:spPr>
            <a:xfrm>
              <a:off x="21756319" y="7455991"/>
              <a:ext cx="1247730" cy="45298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800" b="1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Fim</a:t>
              </a:r>
              <a:endParaRPr lang="en-US" sz="2800" b="1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96" name="Shape 4349"/>
            <p:cNvSpPr/>
            <p:nvPr/>
          </p:nvSpPr>
          <p:spPr>
            <a:xfrm>
              <a:off x="22264836" y="7145169"/>
              <a:ext cx="230688" cy="230748"/>
            </a:xfrm>
            <a:prstGeom prst="ellipse">
              <a:avLst/>
            </a:prstGeom>
            <a:solidFill>
              <a:srgbClr val="4D4D4D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800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2" name="Shape 4355"/>
            <p:cNvSpPr txBox="1"/>
            <p:nvPr/>
          </p:nvSpPr>
          <p:spPr>
            <a:xfrm>
              <a:off x="18589625" y="7564250"/>
              <a:ext cx="3288896" cy="50331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TOMADA DE DECISÃO</a:t>
              </a:r>
              <a:endParaRPr lang="en-US" sz="2400" b="1" cap="none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08" name="Shape 4361"/>
            <p:cNvSpPr txBox="1"/>
            <p:nvPr/>
          </p:nvSpPr>
          <p:spPr>
            <a:xfrm>
              <a:off x="19781743" y="4120420"/>
              <a:ext cx="1086237" cy="60397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800" b="1" cap="none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05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CAA728BC-C4F0-48E5-A358-EDEBC5AEC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9988808" y="5868719"/>
              <a:ext cx="636638" cy="12527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358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exels-photo-299231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37" b="7737"/>
          <a:stretch>
            <a:fillRect/>
          </a:stretch>
        </p:blipFill>
        <p:spPr/>
      </p:pic>
      <p:sp>
        <p:nvSpPr>
          <p:cNvPr id="52" name="Rectangle 5"/>
          <p:cNvSpPr/>
          <p:nvPr/>
        </p:nvSpPr>
        <p:spPr>
          <a:xfrm>
            <a:off x="0" y="1"/>
            <a:ext cx="24377650" cy="10623895"/>
          </a:xfrm>
          <a:prstGeom prst="rect">
            <a:avLst/>
          </a:prstGeom>
          <a:solidFill>
            <a:srgbClr val="000000">
              <a:alpha val="6902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aixaDeTexto 8"/>
          <p:cNvSpPr txBox="1"/>
          <p:nvPr/>
        </p:nvSpPr>
        <p:spPr>
          <a:xfrm>
            <a:off x="0" y="437174"/>
            <a:ext cx="24377650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7200" spc="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Dashboard</a:t>
            </a:r>
            <a:r>
              <a:rPr lang="pt-BR" sz="7200" dirty="0">
                <a:solidFill>
                  <a:srgbClr val="CC9900"/>
                </a:solidFill>
                <a:latin typeface="Cairo"/>
                <a:ea typeface="Roboto" charset="0"/>
                <a:cs typeface="Cairo"/>
              </a:rPr>
              <a:t> </a:t>
            </a:r>
            <a:endParaRPr lang="pt-BR" sz="7200" b="1" dirty="0">
              <a:solidFill>
                <a:srgbClr val="CC9900"/>
              </a:solidFill>
              <a:latin typeface="Cairo"/>
              <a:ea typeface="Roboto" charset="0"/>
              <a:cs typeface="Cairo"/>
            </a:endParaRPr>
          </a:p>
          <a:p>
            <a:pPr algn="ctr">
              <a:lnSpc>
                <a:spcPct val="80000"/>
              </a:lnSpc>
            </a:pPr>
            <a:r>
              <a:rPr lang="pt-BR" sz="7200" b="1" dirty="0">
                <a:solidFill>
                  <a:srgbClr val="FFFFFF"/>
                </a:solidFill>
                <a:latin typeface="Cairo"/>
                <a:ea typeface="Roboto" charset="0"/>
                <a:cs typeface="Cairo"/>
              </a:rPr>
              <a:t>para acompanhamento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10623896"/>
            <a:ext cx="24377650" cy="31282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9CD451BE-FB9A-4FF4-B666-9A01FA1A2369}"/>
              </a:ext>
            </a:extLst>
          </p:cNvPr>
          <p:cNvGrpSpPr/>
          <p:nvPr/>
        </p:nvGrpSpPr>
        <p:grpSpPr>
          <a:xfrm>
            <a:off x="818551" y="10896600"/>
            <a:ext cx="5629498" cy="2052678"/>
            <a:chOff x="818551" y="10896600"/>
            <a:chExt cx="5629498" cy="2052678"/>
          </a:xfrm>
        </p:grpSpPr>
        <p:sp>
          <p:nvSpPr>
            <p:cNvPr id="86" name="CaixaDeTexto 8"/>
            <p:cNvSpPr txBox="1"/>
            <p:nvPr/>
          </p:nvSpPr>
          <p:spPr>
            <a:xfrm>
              <a:off x="2068732" y="10896600"/>
              <a:ext cx="4379317" cy="20526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t-BR" sz="2799" b="1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INDICADORES</a:t>
              </a:r>
            </a:p>
            <a:p>
              <a:pPr>
                <a:lnSpc>
                  <a:spcPct val="120000"/>
                </a:lnSpc>
              </a:pPr>
              <a:r>
                <a:rPr lang="pt-BR" sz="2000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Acompanhe a evolução da sua empresa através de indicadores que serão monitorados pela nossa equipe. </a:t>
              </a:r>
            </a:p>
          </p:txBody>
        </p: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977409E6-4469-4C70-AC03-E63646EA66CC}"/>
                </a:ext>
              </a:extLst>
            </p:cNvPr>
            <p:cNvGrpSpPr/>
            <p:nvPr/>
          </p:nvGrpSpPr>
          <p:grpSpPr>
            <a:xfrm>
              <a:off x="818551" y="11049000"/>
              <a:ext cx="1068392" cy="1068392"/>
              <a:chOff x="818551" y="11080858"/>
              <a:chExt cx="1068392" cy="1068392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818551" y="11080858"/>
                <a:ext cx="1068392" cy="106839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398" dirty="0">
                  <a:solidFill>
                    <a:srgbClr val="FFFFFF"/>
                  </a:solidFill>
                  <a:latin typeface="Cairo Black"/>
                  <a:cs typeface="Cairo Black"/>
                </a:endParaRPr>
              </a:p>
            </p:txBody>
          </p:sp>
          <p:sp>
            <p:nvSpPr>
              <p:cNvPr id="90" name="Shape 2609"/>
              <p:cNvSpPr/>
              <p:nvPr/>
            </p:nvSpPr>
            <p:spPr>
              <a:xfrm>
                <a:off x="1107575" y="11398244"/>
                <a:ext cx="514570" cy="4210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109" y="13200"/>
                    </a:moveTo>
                    <a:lnTo>
                      <a:pt x="5400" y="13200"/>
                    </a:lnTo>
                    <a:cubicBezTo>
                      <a:pt x="5129" y="13200"/>
                      <a:pt x="4909" y="13469"/>
                      <a:pt x="4909" y="13800"/>
                    </a:cubicBezTo>
                    <a:cubicBezTo>
                      <a:pt x="4909" y="14132"/>
                      <a:pt x="5129" y="14400"/>
                      <a:pt x="5400" y="14400"/>
                    </a:cubicBezTo>
                    <a:lnTo>
                      <a:pt x="21109" y="14400"/>
                    </a:lnTo>
                    <a:cubicBezTo>
                      <a:pt x="21380" y="14400"/>
                      <a:pt x="21600" y="14132"/>
                      <a:pt x="21600" y="13800"/>
                    </a:cubicBezTo>
                    <a:cubicBezTo>
                      <a:pt x="21600" y="13469"/>
                      <a:pt x="21380" y="13200"/>
                      <a:pt x="21109" y="13200"/>
                    </a:cubicBezTo>
                    <a:moveTo>
                      <a:pt x="21109" y="7200"/>
                    </a:moveTo>
                    <a:lnTo>
                      <a:pt x="5400" y="7200"/>
                    </a:lnTo>
                    <a:cubicBezTo>
                      <a:pt x="5129" y="7200"/>
                      <a:pt x="4909" y="7469"/>
                      <a:pt x="4909" y="7800"/>
                    </a:cubicBezTo>
                    <a:cubicBezTo>
                      <a:pt x="4909" y="8132"/>
                      <a:pt x="5129" y="8401"/>
                      <a:pt x="5400" y="8401"/>
                    </a:cubicBezTo>
                    <a:lnTo>
                      <a:pt x="21109" y="8401"/>
                    </a:lnTo>
                    <a:cubicBezTo>
                      <a:pt x="21380" y="8401"/>
                      <a:pt x="21600" y="8132"/>
                      <a:pt x="21600" y="7800"/>
                    </a:cubicBezTo>
                    <a:cubicBezTo>
                      <a:pt x="21600" y="7469"/>
                      <a:pt x="21380" y="7200"/>
                      <a:pt x="21109" y="7200"/>
                    </a:cubicBezTo>
                    <a:moveTo>
                      <a:pt x="1473" y="0"/>
                    </a:moveTo>
                    <a:cubicBezTo>
                      <a:pt x="659" y="0"/>
                      <a:pt x="0" y="807"/>
                      <a:pt x="0" y="1800"/>
                    </a:cubicBezTo>
                    <a:cubicBezTo>
                      <a:pt x="0" y="2794"/>
                      <a:pt x="659" y="3600"/>
                      <a:pt x="1473" y="3600"/>
                    </a:cubicBezTo>
                    <a:cubicBezTo>
                      <a:pt x="2286" y="3600"/>
                      <a:pt x="2945" y="2794"/>
                      <a:pt x="2945" y="1800"/>
                    </a:cubicBezTo>
                    <a:cubicBezTo>
                      <a:pt x="2945" y="807"/>
                      <a:pt x="2286" y="0"/>
                      <a:pt x="1473" y="0"/>
                    </a:cubicBezTo>
                    <a:moveTo>
                      <a:pt x="21109" y="19200"/>
                    </a:moveTo>
                    <a:lnTo>
                      <a:pt x="5400" y="19200"/>
                    </a:lnTo>
                    <a:cubicBezTo>
                      <a:pt x="5129" y="19200"/>
                      <a:pt x="4909" y="19469"/>
                      <a:pt x="4909" y="19800"/>
                    </a:cubicBezTo>
                    <a:cubicBezTo>
                      <a:pt x="4909" y="20132"/>
                      <a:pt x="5129" y="20400"/>
                      <a:pt x="5400" y="20400"/>
                    </a:cubicBezTo>
                    <a:lnTo>
                      <a:pt x="21109" y="20400"/>
                    </a:lnTo>
                    <a:cubicBezTo>
                      <a:pt x="21380" y="20400"/>
                      <a:pt x="21600" y="20132"/>
                      <a:pt x="21600" y="19800"/>
                    </a:cubicBezTo>
                    <a:cubicBezTo>
                      <a:pt x="21600" y="19469"/>
                      <a:pt x="21380" y="19200"/>
                      <a:pt x="21109" y="19200"/>
                    </a:cubicBezTo>
                    <a:moveTo>
                      <a:pt x="5400" y="2400"/>
                    </a:moveTo>
                    <a:lnTo>
                      <a:pt x="21109" y="2400"/>
                    </a:lnTo>
                    <a:cubicBezTo>
                      <a:pt x="21380" y="2400"/>
                      <a:pt x="21600" y="2132"/>
                      <a:pt x="21600" y="1800"/>
                    </a:cubicBezTo>
                    <a:cubicBezTo>
                      <a:pt x="21600" y="1469"/>
                      <a:pt x="21380" y="1200"/>
                      <a:pt x="21109" y="1200"/>
                    </a:cubicBezTo>
                    <a:lnTo>
                      <a:pt x="5400" y="1200"/>
                    </a:lnTo>
                    <a:cubicBezTo>
                      <a:pt x="5129" y="1200"/>
                      <a:pt x="4909" y="1469"/>
                      <a:pt x="4909" y="1800"/>
                    </a:cubicBezTo>
                    <a:cubicBezTo>
                      <a:pt x="4909" y="2132"/>
                      <a:pt x="5129" y="2400"/>
                      <a:pt x="5400" y="2400"/>
                    </a:cubicBezTo>
                    <a:moveTo>
                      <a:pt x="1473" y="18000"/>
                    </a:moveTo>
                    <a:cubicBezTo>
                      <a:pt x="659" y="18000"/>
                      <a:pt x="0" y="18806"/>
                      <a:pt x="0" y="19800"/>
                    </a:cubicBezTo>
                    <a:cubicBezTo>
                      <a:pt x="0" y="20794"/>
                      <a:pt x="659" y="21600"/>
                      <a:pt x="1473" y="21600"/>
                    </a:cubicBezTo>
                    <a:cubicBezTo>
                      <a:pt x="2286" y="21600"/>
                      <a:pt x="2945" y="20794"/>
                      <a:pt x="2945" y="19800"/>
                    </a:cubicBezTo>
                    <a:cubicBezTo>
                      <a:pt x="2945" y="18806"/>
                      <a:pt x="2286" y="18000"/>
                      <a:pt x="1473" y="18000"/>
                    </a:cubicBezTo>
                    <a:moveTo>
                      <a:pt x="1473" y="6000"/>
                    </a:moveTo>
                    <a:cubicBezTo>
                      <a:pt x="659" y="6000"/>
                      <a:pt x="0" y="6807"/>
                      <a:pt x="0" y="7800"/>
                    </a:cubicBezTo>
                    <a:cubicBezTo>
                      <a:pt x="0" y="8794"/>
                      <a:pt x="659" y="9600"/>
                      <a:pt x="1473" y="9600"/>
                    </a:cubicBezTo>
                    <a:cubicBezTo>
                      <a:pt x="2286" y="9600"/>
                      <a:pt x="2945" y="8794"/>
                      <a:pt x="2945" y="7800"/>
                    </a:cubicBezTo>
                    <a:cubicBezTo>
                      <a:pt x="2945" y="6807"/>
                      <a:pt x="2286" y="6000"/>
                      <a:pt x="1473" y="6000"/>
                    </a:cubicBezTo>
                    <a:moveTo>
                      <a:pt x="1473" y="12000"/>
                    </a:moveTo>
                    <a:cubicBezTo>
                      <a:pt x="659" y="12000"/>
                      <a:pt x="0" y="12807"/>
                      <a:pt x="0" y="13800"/>
                    </a:cubicBezTo>
                    <a:cubicBezTo>
                      <a:pt x="0" y="14794"/>
                      <a:pt x="659" y="15600"/>
                      <a:pt x="1473" y="15600"/>
                    </a:cubicBezTo>
                    <a:cubicBezTo>
                      <a:pt x="2286" y="15600"/>
                      <a:pt x="2945" y="14794"/>
                      <a:pt x="2945" y="13800"/>
                    </a:cubicBezTo>
                    <a:cubicBezTo>
                      <a:pt x="2945" y="12807"/>
                      <a:pt x="2286" y="12000"/>
                      <a:pt x="1473" y="120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0" tIns="14280" rIns="14280" bIns="14280" anchor="ctr"/>
              <a:lstStyle/>
              <a:p>
                <a:pPr defTabSz="171348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BF16311-D456-4015-AFC8-B48666B062FF}"/>
              </a:ext>
            </a:extLst>
          </p:cNvPr>
          <p:cNvGrpSpPr/>
          <p:nvPr/>
        </p:nvGrpSpPr>
        <p:grpSpPr>
          <a:xfrm>
            <a:off x="6813531" y="10896600"/>
            <a:ext cx="4918094" cy="1683346"/>
            <a:chOff x="6727377" y="10896600"/>
            <a:chExt cx="4918094" cy="1683346"/>
          </a:xfrm>
        </p:grpSpPr>
        <p:sp>
          <p:nvSpPr>
            <p:cNvPr id="87" name="CaixaDeTexto 8"/>
            <p:cNvSpPr txBox="1"/>
            <p:nvPr/>
          </p:nvSpPr>
          <p:spPr>
            <a:xfrm>
              <a:off x="7949906" y="10896600"/>
              <a:ext cx="3695565" cy="16833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t-BR" sz="2799" b="1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GRÁFICOS</a:t>
              </a:r>
            </a:p>
            <a:p>
              <a:pPr>
                <a:lnSpc>
                  <a:spcPct val="120000"/>
                </a:lnSpc>
              </a:pPr>
              <a:r>
                <a:rPr lang="pt-BR" sz="2000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Relatórios em gráficos que permitem um verdadeiro raio x da sua empresa.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727377" y="11049000"/>
              <a:ext cx="1068392" cy="1068392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98" dirty="0">
                <a:solidFill>
                  <a:srgbClr val="FFFFFF"/>
                </a:solidFill>
                <a:latin typeface="Cairo Black"/>
                <a:cs typeface="Cairo Black"/>
              </a:endParaRPr>
            </a:p>
          </p:txBody>
        </p:sp>
        <p:sp>
          <p:nvSpPr>
            <p:cNvPr id="91" name="Shape 2613"/>
            <p:cNvSpPr/>
            <p:nvPr/>
          </p:nvSpPr>
          <p:spPr>
            <a:xfrm>
              <a:off x="6972072" y="11332899"/>
              <a:ext cx="544370" cy="5443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1964"/>
                  </a:moveTo>
                  <a:lnTo>
                    <a:pt x="10800" y="1964"/>
                  </a:lnTo>
                  <a:cubicBezTo>
                    <a:pt x="8836" y="1964"/>
                    <a:pt x="8836" y="0"/>
                    <a:pt x="6873" y="0"/>
                  </a:cubicBez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5709"/>
                  </a:lnTo>
                  <a:cubicBezTo>
                    <a:pt x="0" y="16794"/>
                    <a:pt x="879" y="17673"/>
                    <a:pt x="1964" y="17673"/>
                  </a:cubicBezTo>
                  <a:lnTo>
                    <a:pt x="6599" y="17673"/>
                  </a:lnTo>
                  <a:cubicBezTo>
                    <a:pt x="6257" y="17372"/>
                    <a:pt x="5941" y="17046"/>
                    <a:pt x="5656" y="16691"/>
                  </a:cubicBezTo>
                  <a:lnTo>
                    <a:pt x="1964" y="16691"/>
                  </a:lnTo>
                  <a:cubicBezTo>
                    <a:pt x="1422" y="16691"/>
                    <a:pt x="982" y="16252"/>
                    <a:pt x="982" y="15709"/>
                  </a:cubicBezTo>
                  <a:lnTo>
                    <a:pt x="982" y="5891"/>
                  </a:lnTo>
                  <a:lnTo>
                    <a:pt x="6599" y="5891"/>
                  </a:lnTo>
                  <a:cubicBezTo>
                    <a:pt x="7023" y="5517"/>
                    <a:pt x="7484" y="5185"/>
                    <a:pt x="7982" y="4909"/>
                  </a:cubicBezTo>
                  <a:lnTo>
                    <a:pt x="982" y="4909"/>
                  </a:ln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6873" y="982"/>
                  </a:lnTo>
                  <a:cubicBezTo>
                    <a:pt x="8345" y="982"/>
                    <a:pt x="8345" y="2946"/>
                    <a:pt x="10800" y="2946"/>
                  </a:cubicBezTo>
                  <a:lnTo>
                    <a:pt x="19636" y="2946"/>
                  </a:lnTo>
                  <a:cubicBezTo>
                    <a:pt x="20178" y="2946"/>
                    <a:pt x="20618" y="3385"/>
                    <a:pt x="20618" y="3927"/>
                  </a:cubicBezTo>
                  <a:lnTo>
                    <a:pt x="20618" y="4909"/>
                  </a:lnTo>
                  <a:lnTo>
                    <a:pt x="15582" y="4909"/>
                  </a:lnTo>
                  <a:cubicBezTo>
                    <a:pt x="16080" y="5185"/>
                    <a:pt x="16541" y="5517"/>
                    <a:pt x="16965" y="5891"/>
                  </a:cubicBezTo>
                  <a:lnTo>
                    <a:pt x="20618" y="5891"/>
                  </a:lnTo>
                  <a:lnTo>
                    <a:pt x="20618" y="15709"/>
                  </a:lnTo>
                  <a:cubicBezTo>
                    <a:pt x="20618" y="16252"/>
                    <a:pt x="20178" y="16691"/>
                    <a:pt x="19636" y="16691"/>
                  </a:cubicBezTo>
                  <a:lnTo>
                    <a:pt x="18766" y="16691"/>
                  </a:lnTo>
                  <a:lnTo>
                    <a:pt x="19738" y="17663"/>
                  </a:lnTo>
                  <a:cubicBezTo>
                    <a:pt x="20774" y="17609"/>
                    <a:pt x="21600" y="16759"/>
                    <a:pt x="21600" y="15709"/>
                  </a:cubicBezTo>
                  <a:lnTo>
                    <a:pt x="21600" y="3927"/>
                  </a:lnTo>
                  <a:cubicBezTo>
                    <a:pt x="21600" y="2843"/>
                    <a:pt x="20721" y="1964"/>
                    <a:pt x="19636" y="1964"/>
                  </a:cubicBezTo>
                  <a:moveTo>
                    <a:pt x="11782" y="17673"/>
                  </a:moveTo>
                  <a:cubicBezTo>
                    <a:pt x="8529" y="17673"/>
                    <a:pt x="5891" y="15036"/>
                    <a:pt x="5891" y="11782"/>
                  </a:cubicBezTo>
                  <a:cubicBezTo>
                    <a:pt x="5891" y="8529"/>
                    <a:pt x="8529" y="5891"/>
                    <a:pt x="11782" y="5891"/>
                  </a:cubicBezTo>
                  <a:cubicBezTo>
                    <a:pt x="15035" y="5891"/>
                    <a:pt x="17673" y="8529"/>
                    <a:pt x="17673" y="11782"/>
                  </a:cubicBezTo>
                  <a:cubicBezTo>
                    <a:pt x="17673" y="15036"/>
                    <a:pt x="15035" y="17673"/>
                    <a:pt x="11782" y="17673"/>
                  </a:cubicBezTo>
                  <a:moveTo>
                    <a:pt x="16972" y="16278"/>
                  </a:moveTo>
                  <a:cubicBezTo>
                    <a:pt x="18018" y="15072"/>
                    <a:pt x="18655" y="13503"/>
                    <a:pt x="18655" y="11782"/>
                  </a:cubicBezTo>
                  <a:cubicBezTo>
                    <a:pt x="18655" y="7987"/>
                    <a:pt x="15578" y="4910"/>
                    <a:pt x="11782" y="4910"/>
                  </a:cubicBezTo>
                  <a:cubicBezTo>
                    <a:pt x="7986" y="4910"/>
                    <a:pt x="4909" y="7987"/>
                    <a:pt x="4909" y="11782"/>
                  </a:cubicBezTo>
                  <a:cubicBezTo>
                    <a:pt x="4909" y="15578"/>
                    <a:pt x="7986" y="18655"/>
                    <a:pt x="11782" y="18655"/>
                  </a:cubicBezTo>
                  <a:cubicBezTo>
                    <a:pt x="13503" y="18655"/>
                    <a:pt x="15072" y="18017"/>
                    <a:pt x="16278" y="16972"/>
                  </a:cubicBezTo>
                  <a:lnTo>
                    <a:pt x="16972" y="17666"/>
                  </a:lnTo>
                  <a:cubicBezTo>
                    <a:pt x="16969" y="17668"/>
                    <a:pt x="16967" y="17671"/>
                    <a:pt x="16965" y="17673"/>
                  </a:cubicBezTo>
                  <a:lnTo>
                    <a:pt x="16979" y="17673"/>
                  </a:lnTo>
                  <a:lnTo>
                    <a:pt x="20762" y="21457"/>
                  </a:lnTo>
                  <a:cubicBezTo>
                    <a:pt x="20851" y="21546"/>
                    <a:pt x="20974" y="21600"/>
                    <a:pt x="21109" y="21600"/>
                  </a:cubicBez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0974"/>
                    <a:pt x="21545" y="20851"/>
                    <a:pt x="21456" y="20762"/>
                  </a:cubicBezTo>
                  <a:cubicBezTo>
                    <a:pt x="21456" y="20762"/>
                    <a:pt x="16972" y="16278"/>
                    <a:pt x="16972" y="1627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0" tIns="14280" rIns="14280" bIns="14280" anchor="ctr"/>
            <a:lstStyle/>
            <a:p>
              <a:pPr defTabSz="171348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A1F2A74-5DE6-4C9A-8140-BDE168EB69D4}"/>
              </a:ext>
            </a:extLst>
          </p:cNvPr>
          <p:cNvGrpSpPr/>
          <p:nvPr/>
        </p:nvGrpSpPr>
        <p:grpSpPr>
          <a:xfrm>
            <a:off x="12266067" y="10896600"/>
            <a:ext cx="5366677" cy="2119619"/>
            <a:chOff x="12266067" y="10896600"/>
            <a:chExt cx="5366677" cy="2119619"/>
          </a:xfrm>
        </p:grpSpPr>
        <p:sp>
          <p:nvSpPr>
            <p:cNvPr id="88" name="CaixaDeTexto 8"/>
            <p:cNvSpPr txBox="1"/>
            <p:nvPr/>
          </p:nvSpPr>
          <p:spPr>
            <a:xfrm>
              <a:off x="13509978" y="10896600"/>
              <a:ext cx="4122766" cy="21196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t-BR" sz="2799" b="1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INSIGHTS</a:t>
              </a:r>
            </a:p>
            <a:p>
              <a:pPr>
                <a:lnSpc>
                  <a:spcPct val="120000"/>
                </a:lnSpc>
              </a:pPr>
              <a:r>
                <a:rPr lang="pt-BR" sz="2000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Dados serão transformados em informações que geram insights para garantir o crescimento do seu negócio</a:t>
              </a:r>
              <a:r>
                <a:rPr lang="pt-BR" sz="2399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.</a:t>
              </a:r>
            </a:p>
          </p:txBody>
        </p: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3CD88CF1-CFDB-4F2F-B9CF-113BAEDDCB01}"/>
                </a:ext>
              </a:extLst>
            </p:cNvPr>
            <p:cNvGrpSpPr/>
            <p:nvPr/>
          </p:nvGrpSpPr>
          <p:grpSpPr>
            <a:xfrm>
              <a:off x="12266067" y="11049000"/>
              <a:ext cx="1068392" cy="1068392"/>
              <a:chOff x="12266067" y="11157511"/>
              <a:chExt cx="1068392" cy="1068392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2266067" y="11157511"/>
                <a:ext cx="1068392" cy="106839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398" dirty="0">
                  <a:solidFill>
                    <a:srgbClr val="FFFFFF"/>
                  </a:solidFill>
                  <a:latin typeface="Cairo Black"/>
                  <a:cs typeface="Cairo Black"/>
                </a:endParaRPr>
              </a:p>
            </p:txBody>
          </p:sp>
          <p:sp>
            <p:nvSpPr>
              <p:cNvPr id="92" name="Shape 2614"/>
              <p:cNvSpPr/>
              <p:nvPr/>
            </p:nvSpPr>
            <p:spPr>
              <a:xfrm>
                <a:off x="12528655" y="11401871"/>
                <a:ext cx="543465" cy="5434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58" y="17505"/>
                    </a:moveTo>
                    <a:cubicBezTo>
                      <a:pt x="17372" y="16944"/>
                      <a:pt x="16242" y="15945"/>
                      <a:pt x="15117" y="15413"/>
                    </a:cubicBezTo>
                    <a:cubicBezTo>
                      <a:pt x="14189" y="14975"/>
                      <a:pt x="13657" y="14531"/>
                      <a:pt x="13491" y="14057"/>
                    </a:cubicBezTo>
                    <a:cubicBezTo>
                      <a:pt x="13377" y="13728"/>
                      <a:pt x="13428" y="13351"/>
                      <a:pt x="13649" y="12904"/>
                    </a:cubicBezTo>
                    <a:cubicBezTo>
                      <a:pt x="13815" y="12567"/>
                      <a:pt x="13972" y="12286"/>
                      <a:pt x="14117" y="12028"/>
                    </a:cubicBezTo>
                    <a:cubicBezTo>
                      <a:pt x="14730" y="10934"/>
                      <a:pt x="15203" y="10145"/>
                      <a:pt x="15203" y="7348"/>
                    </a:cubicBezTo>
                    <a:cubicBezTo>
                      <a:pt x="15203" y="3162"/>
                      <a:pt x="12787" y="2951"/>
                      <a:pt x="12309" y="2951"/>
                    </a:cubicBezTo>
                    <a:cubicBezTo>
                      <a:pt x="11917" y="2951"/>
                      <a:pt x="11672" y="3037"/>
                      <a:pt x="11435" y="3121"/>
                    </a:cubicBezTo>
                    <a:cubicBezTo>
                      <a:pt x="11175" y="3213"/>
                      <a:pt x="10907" y="3309"/>
                      <a:pt x="10296" y="3319"/>
                    </a:cubicBezTo>
                    <a:cubicBezTo>
                      <a:pt x="9190" y="3337"/>
                      <a:pt x="6873" y="3375"/>
                      <a:pt x="6873" y="7226"/>
                    </a:cubicBezTo>
                    <a:cubicBezTo>
                      <a:pt x="6873" y="9919"/>
                      <a:pt x="7574" y="11156"/>
                      <a:pt x="8125" y="12150"/>
                    </a:cubicBezTo>
                    <a:cubicBezTo>
                      <a:pt x="8266" y="12404"/>
                      <a:pt x="8399" y="12645"/>
                      <a:pt x="8505" y="12885"/>
                    </a:cubicBezTo>
                    <a:cubicBezTo>
                      <a:pt x="8973" y="13949"/>
                      <a:pt x="8631" y="14693"/>
                      <a:pt x="7426" y="15224"/>
                    </a:cubicBezTo>
                    <a:cubicBezTo>
                      <a:pt x="5905" y="15897"/>
                      <a:pt x="5188" y="16247"/>
                      <a:pt x="3693" y="17562"/>
                    </a:cubicBezTo>
                    <a:cubicBezTo>
                      <a:pt x="2017" y="15800"/>
                      <a:pt x="982" y="134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3395"/>
                      <a:pt x="19603" y="15749"/>
                      <a:pt x="17958" y="17505"/>
                    </a:cubicBezTo>
                    <a:moveTo>
                      <a:pt x="10800" y="20618"/>
                    </a:moveTo>
                    <a:cubicBezTo>
                      <a:pt x="8356" y="20618"/>
                      <a:pt x="6125" y="19720"/>
                      <a:pt x="4407" y="18242"/>
                    </a:cubicBezTo>
                    <a:cubicBezTo>
                      <a:pt x="5730" y="17084"/>
                      <a:pt x="6362" y="16767"/>
                      <a:pt x="7823" y="16122"/>
                    </a:cubicBezTo>
                    <a:cubicBezTo>
                      <a:pt x="9515" y="15375"/>
                      <a:pt x="10091" y="14051"/>
                      <a:pt x="9403" y="12489"/>
                    </a:cubicBezTo>
                    <a:cubicBezTo>
                      <a:pt x="9279" y="12208"/>
                      <a:pt x="9136" y="11949"/>
                      <a:pt x="8984" y="11674"/>
                    </a:cubicBezTo>
                    <a:cubicBezTo>
                      <a:pt x="8461" y="10732"/>
                      <a:pt x="7855" y="9665"/>
                      <a:pt x="7855" y="7226"/>
                    </a:cubicBezTo>
                    <a:cubicBezTo>
                      <a:pt x="7855" y="4341"/>
                      <a:pt x="9224" y="4318"/>
                      <a:pt x="10312" y="4300"/>
                    </a:cubicBezTo>
                    <a:cubicBezTo>
                      <a:pt x="11084" y="4287"/>
                      <a:pt x="11461" y="4154"/>
                      <a:pt x="11763" y="4047"/>
                    </a:cubicBezTo>
                    <a:cubicBezTo>
                      <a:pt x="11964" y="3975"/>
                      <a:pt x="12086" y="3933"/>
                      <a:pt x="12309" y="3933"/>
                    </a:cubicBezTo>
                    <a:cubicBezTo>
                      <a:pt x="13218" y="3933"/>
                      <a:pt x="14221" y="4830"/>
                      <a:pt x="14221" y="7348"/>
                    </a:cubicBezTo>
                    <a:cubicBezTo>
                      <a:pt x="14221" y="9888"/>
                      <a:pt x="13840" y="10513"/>
                      <a:pt x="13261" y="11548"/>
                    </a:cubicBezTo>
                    <a:cubicBezTo>
                      <a:pt x="13108" y="11820"/>
                      <a:pt x="12943" y="12115"/>
                      <a:pt x="12768" y="12470"/>
                    </a:cubicBezTo>
                    <a:cubicBezTo>
                      <a:pt x="12430" y="13155"/>
                      <a:pt x="12362" y="13798"/>
                      <a:pt x="12565" y="14380"/>
                    </a:cubicBezTo>
                    <a:cubicBezTo>
                      <a:pt x="12825" y="15126"/>
                      <a:pt x="13502" y="15737"/>
                      <a:pt x="14696" y="16302"/>
                    </a:cubicBezTo>
                    <a:cubicBezTo>
                      <a:pt x="15675" y="16764"/>
                      <a:pt x="16700" y="17667"/>
                      <a:pt x="17251" y="18189"/>
                    </a:cubicBezTo>
                    <a:cubicBezTo>
                      <a:pt x="15525" y="19697"/>
                      <a:pt x="13272" y="20618"/>
                      <a:pt x="10800" y="20618"/>
                    </a:cubicBezTo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4"/>
                      <a:pt x="4835" y="21600"/>
                      <a:pt x="10800" y="21600"/>
                    </a:cubicBezTo>
                    <a:cubicBezTo>
                      <a:pt x="16765" y="21600"/>
                      <a:pt x="21600" y="16764"/>
                      <a:pt x="21600" y="10800"/>
                    </a:cubicBezTo>
                    <a:cubicBezTo>
                      <a:pt x="21600" y="4835"/>
                      <a:pt x="16765" y="0"/>
                      <a:pt x="10800" y="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0" tIns="14280" rIns="14280" bIns="14280" anchor="ctr"/>
              <a:lstStyle/>
              <a:p>
                <a:pPr defTabSz="171348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C916C74-4289-4A23-A272-5FF28D78F30E}"/>
              </a:ext>
            </a:extLst>
          </p:cNvPr>
          <p:cNvGrpSpPr/>
          <p:nvPr/>
        </p:nvGrpSpPr>
        <p:grpSpPr>
          <a:xfrm>
            <a:off x="18058381" y="10896600"/>
            <a:ext cx="5560444" cy="2119619"/>
            <a:chOff x="18058381" y="10896600"/>
            <a:chExt cx="5560444" cy="2119619"/>
          </a:xfrm>
        </p:grpSpPr>
        <p:sp>
          <p:nvSpPr>
            <p:cNvPr id="89" name="CaixaDeTexto 8"/>
            <p:cNvSpPr txBox="1"/>
            <p:nvPr/>
          </p:nvSpPr>
          <p:spPr>
            <a:xfrm>
              <a:off x="19321732" y="10896600"/>
              <a:ext cx="4297093" cy="21196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t-BR" sz="2799" b="1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METAS</a:t>
              </a:r>
            </a:p>
            <a:p>
              <a:pPr>
                <a:lnSpc>
                  <a:spcPct val="120000"/>
                </a:lnSpc>
              </a:pPr>
              <a:r>
                <a:rPr lang="pt-BR" sz="2000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A partir das informações financeiras criaremos metas para garantir segurança financeira para sua empresa</a:t>
              </a:r>
              <a:r>
                <a:rPr lang="pt-BR" sz="2399" dirty="0">
                  <a:solidFill>
                    <a:schemeClr val="tx1">
                      <a:lumMod val="75000"/>
                    </a:schemeClr>
                  </a:solidFill>
                  <a:latin typeface="Cairo"/>
                  <a:ea typeface="Roboto" charset="0"/>
                  <a:cs typeface="Cairo"/>
                </a:rPr>
                <a:t>.</a:t>
              </a:r>
            </a:p>
          </p:txBody>
        </p: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8849D132-C892-40DC-877E-CB6291C4EB0A}"/>
                </a:ext>
              </a:extLst>
            </p:cNvPr>
            <p:cNvGrpSpPr/>
            <p:nvPr/>
          </p:nvGrpSpPr>
          <p:grpSpPr>
            <a:xfrm>
              <a:off x="18058381" y="11049000"/>
              <a:ext cx="1068392" cy="1068392"/>
              <a:chOff x="18058381" y="11157511"/>
              <a:chExt cx="1068392" cy="1068392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18058381" y="11157511"/>
                <a:ext cx="1068392" cy="1068392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398" dirty="0">
                  <a:solidFill>
                    <a:srgbClr val="FFFFFF"/>
                  </a:solidFill>
                  <a:latin typeface="Cairo Black"/>
                  <a:cs typeface="Cairo Black"/>
                </a:endParaRPr>
              </a:p>
            </p:txBody>
          </p:sp>
          <p:sp>
            <p:nvSpPr>
              <p:cNvPr id="93" name="Shape 2617"/>
              <p:cNvSpPr/>
              <p:nvPr/>
            </p:nvSpPr>
            <p:spPr>
              <a:xfrm>
                <a:off x="18300794" y="11401871"/>
                <a:ext cx="621770" cy="5087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57" y="20400"/>
                    </a:moveTo>
                    <a:cubicBezTo>
                      <a:pt x="4686" y="18711"/>
                      <a:pt x="5897" y="18036"/>
                      <a:pt x="7134" y="17493"/>
                    </a:cubicBezTo>
                    <a:lnTo>
                      <a:pt x="7173" y="17477"/>
                    </a:lnTo>
                    <a:cubicBezTo>
                      <a:pt x="8055" y="17190"/>
                      <a:pt x="9626" y="16039"/>
                      <a:pt x="9626" y="13569"/>
                    </a:cubicBezTo>
                    <a:cubicBezTo>
                      <a:pt x="9626" y="11474"/>
                      <a:pt x="8932" y="10452"/>
                      <a:pt x="8558" y="9902"/>
                    </a:cubicBezTo>
                    <a:cubicBezTo>
                      <a:pt x="8484" y="9791"/>
                      <a:pt x="8394" y="9649"/>
                      <a:pt x="8414" y="9680"/>
                    </a:cubicBezTo>
                    <a:cubicBezTo>
                      <a:pt x="8384" y="9599"/>
                      <a:pt x="8237" y="9129"/>
                      <a:pt x="8449" y="8035"/>
                    </a:cubicBezTo>
                    <a:cubicBezTo>
                      <a:pt x="8549" y="7522"/>
                      <a:pt x="8380" y="7241"/>
                      <a:pt x="8380" y="7241"/>
                    </a:cubicBezTo>
                    <a:cubicBezTo>
                      <a:pt x="8112" y="6505"/>
                      <a:pt x="7614" y="5133"/>
                      <a:pt x="7988" y="4025"/>
                    </a:cubicBezTo>
                    <a:cubicBezTo>
                      <a:pt x="8490" y="2492"/>
                      <a:pt x="8935" y="2190"/>
                      <a:pt x="9741" y="1747"/>
                    </a:cubicBezTo>
                    <a:cubicBezTo>
                      <a:pt x="9788" y="1721"/>
                      <a:pt x="9834" y="1691"/>
                      <a:pt x="9877" y="1657"/>
                    </a:cubicBezTo>
                    <a:cubicBezTo>
                      <a:pt x="10029" y="1535"/>
                      <a:pt x="10674" y="1200"/>
                      <a:pt x="11403" y="1200"/>
                    </a:cubicBezTo>
                    <a:cubicBezTo>
                      <a:pt x="11768" y="1200"/>
                      <a:pt x="12075" y="1285"/>
                      <a:pt x="12318" y="1454"/>
                    </a:cubicBezTo>
                    <a:cubicBezTo>
                      <a:pt x="12610" y="1655"/>
                      <a:pt x="12890" y="2039"/>
                      <a:pt x="13313" y="3271"/>
                    </a:cubicBezTo>
                    <a:cubicBezTo>
                      <a:pt x="14101" y="5469"/>
                      <a:pt x="13602" y="6698"/>
                      <a:pt x="13350" y="7124"/>
                    </a:cubicBezTo>
                    <a:cubicBezTo>
                      <a:pt x="13183" y="7407"/>
                      <a:pt x="13126" y="7764"/>
                      <a:pt x="13191" y="8102"/>
                    </a:cubicBezTo>
                    <a:cubicBezTo>
                      <a:pt x="13386" y="9109"/>
                      <a:pt x="13260" y="9534"/>
                      <a:pt x="13227" y="9619"/>
                    </a:cubicBezTo>
                    <a:cubicBezTo>
                      <a:pt x="13219" y="9631"/>
                      <a:pt x="13101" y="9814"/>
                      <a:pt x="13041" y="9902"/>
                    </a:cubicBezTo>
                    <a:cubicBezTo>
                      <a:pt x="12668" y="10452"/>
                      <a:pt x="11973" y="11474"/>
                      <a:pt x="11973" y="13569"/>
                    </a:cubicBezTo>
                    <a:cubicBezTo>
                      <a:pt x="11973" y="16039"/>
                      <a:pt x="13545" y="17190"/>
                      <a:pt x="14427" y="17477"/>
                    </a:cubicBezTo>
                    <a:lnTo>
                      <a:pt x="14466" y="17493"/>
                    </a:lnTo>
                    <a:cubicBezTo>
                      <a:pt x="15703" y="18036"/>
                      <a:pt x="16914" y="18711"/>
                      <a:pt x="17143" y="20400"/>
                    </a:cubicBezTo>
                    <a:cubicBezTo>
                      <a:pt x="17143" y="20400"/>
                      <a:pt x="4457" y="20400"/>
                      <a:pt x="4457" y="20400"/>
                    </a:cubicBezTo>
                    <a:close/>
                    <a:moveTo>
                      <a:pt x="14715" y="16328"/>
                    </a:moveTo>
                    <a:cubicBezTo>
                      <a:pt x="14715" y="16328"/>
                      <a:pt x="12955" y="15815"/>
                      <a:pt x="12955" y="13569"/>
                    </a:cubicBezTo>
                    <a:cubicBezTo>
                      <a:pt x="12955" y="11596"/>
                      <a:pt x="13678" y="10901"/>
                      <a:pt x="13957" y="10421"/>
                    </a:cubicBezTo>
                    <a:cubicBezTo>
                      <a:pt x="13957" y="10421"/>
                      <a:pt x="14531" y="9807"/>
                      <a:pt x="14146" y="7826"/>
                    </a:cubicBezTo>
                    <a:cubicBezTo>
                      <a:pt x="14787" y="6740"/>
                      <a:pt x="14995" y="4972"/>
                      <a:pt x="14211" y="2789"/>
                    </a:cubicBezTo>
                    <a:cubicBezTo>
                      <a:pt x="13774" y="1514"/>
                      <a:pt x="13389" y="815"/>
                      <a:pt x="12801" y="409"/>
                    </a:cubicBezTo>
                    <a:cubicBezTo>
                      <a:pt x="12370" y="110"/>
                      <a:pt x="11880" y="0"/>
                      <a:pt x="11403" y="0"/>
                    </a:cubicBezTo>
                    <a:cubicBezTo>
                      <a:pt x="10516" y="0"/>
                      <a:pt x="9675" y="384"/>
                      <a:pt x="9339" y="653"/>
                    </a:cubicBezTo>
                    <a:cubicBezTo>
                      <a:pt x="8357" y="1192"/>
                      <a:pt x="7697" y="1688"/>
                      <a:pt x="7077" y="3579"/>
                    </a:cubicBezTo>
                    <a:cubicBezTo>
                      <a:pt x="6540" y="5168"/>
                      <a:pt x="7179" y="6892"/>
                      <a:pt x="7494" y="7758"/>
                    </a:cubicBezTo>
                    <a:cubicBezTo>
                      <a:pt x="7110" y="9740"/>
                      <a:pt x="7642" y="10421"/>
                      <a:pt x="7642" y="10421"/>
                    </a:cubicBezTo>
                    <a:cubicBezTo>
                      <a:pt x="7922" y="10901"/>
                      <a:pt x="8644" y="11596"/>
                      <a:pt x="8644" y="13569"/>
                    </a:cubicBezTo>
                    <a:cubicBezTo>
                      <a:pt x="8644" y="15815"/>
                      <a:pt x="6885" y="16328"/>
                      <a:pt x="6885" y="16328"/>
                    </a:cubicBezTo>
                    <a:cubicBezTo>
                      <a:pt x="5768" y="16819"/>
                      <a:pt x="3436" y="17760"/>
                      <a:pt x="3436" y="21000"/>
                    </a:cubicBezTo>
                    <a:cubicBezTo>
                      <a:pt x="3436" y="21000"/>
                      <a:pt x="3436" y="21600"/>
                      <a:pt x="3927" y="21600"/>
                    </a:cubicBezTo>
                    <a:lnTo>
                      <a:pt x="17673" y="21600"/>
                    </a:lnTo>
                    <a:cubicBezTo>
                      <a:pt x="18164" y="21600"/>
                      <a:pt x="18164" y="21000"/>
                      <a:pt x="18164" y="21000"/>
                    </a:cubicBezTo>
                    <a:cubicBezTo>
                      <a:pt x="18164" y="17760"/>
                      <a:pt x="15832" y="16819"/>
                      <a:pt x="14715" y="16328"/>
                    </a:cubicBezTo>
                    <a:moveTo>
                      <a:pt x="19516" y="15006"/>
                    </a:moveTo>
                    <a:cubicBezTo>
                      <a:pt x="19516" y="15006"/>
                      <a:pt x="18416" y="14701"/>
                      <a:pt x="18416" y="12954"/>
                    </a:cubicBezTo>
                    <a:cubicBezTo>
                      <a:pt x="18416" y="11419"/>
                      <a:pt x="18794" y="10879"/>
                      <a:pt x="19017" y="10506"/>
                    </a:cubicBezTo>
                    <a:cubicBezTo>
                      <a:pt x="19017" y="10506"/>
                      <a:pt x="19443" y="9975"/>
                      <a:pt x="19136" y="8435"/>
                    </a:cubicBezTo>
                    <a:cubicBezTo>
                      <a:pt x="19388" y="7760"/>
                      <a:pt x="19900" y="6419"/>
                      <a:pt x="19470" y="5184"/>
                    </a:cubicBezTo>
                    <a:cubicBezTo>
                      <a:pt x="18974" y="3714"/>
                      <a:pt x="18645" y="3327"/>
                      <a:pt x="17860" y="2908"/>
                    </a:cubicBezTo>
                    <a:cubicBezTo>
                      <a:pt x="17591" y="2699"/>
                      <a:pt x="16918" y="2400"/>
                      <a:pt x="16208" y="2400"/>
                    </a:cubicBezTo>
                    <a:cubicBezTo>
                      <a:pt x="15873" y="2400"/>
                      <a:pt x="15531" y="2473"/>
                      <a:pt x="15218" y="2647"/>
                    </a:cubicBezTo>
                    <a:cubicBezTo>
                      <a:pt x="15343" y="3035"/>
                      <a:pt x="15449" y="3420"/>
                      <a:pt x="15525" y="3799"/>
                    </a:cubicBezTo>
                    <a:cubicBezTo>
                      <a:pt x="15537" y="3790"/>
                      <a:pt x="15550" y="3779"/>
                      <a:pt x="15563" y="3770"/>
                    </a:cubicBezTo>
                    <a:cubicBezTo>
                      <a:pt x="15730" y="3657"/>
                      <a:pt x="15948" y="3600"/>
                      <a:pt x="16208" y="3600"/>
                    </a:cubicBezTo>
                    <a:cubicBezTo>
                      <a:pt x="16716" y="3600"/>
                      <a:pt x="17211" y="3825"/>
                      <a:pt x="17332" y="3919"/>
                    </a:cubicBezTo>
                    <a:cubicBezTo>
                      <a:pt x="17375" y="3953"/>
                      <a:pt x="17421" y="3983"/>
                      <a:pt x="17467" y="4008"/>
                    </a:cubicBezTo>
                    <a:cubicBezTo>
                      <a:pt x="17950" y="4265"/>
                      <a:pt x="18131" y="4362"/>
                      <a:pt x="18562" y="5641"/>
                    </a:cubicBezTo>
                    <a:cubicBezTo>
                      <a:pt x="18822" y="6387"/>
                      <a:pt x="18452" y="7378"/>
                      <a:pt x="18253" y="7911"/>
                    </a:cubicBezTo>
                    <a:cubicBezTo>
                      <a:pt x="18161" y="8156"/>
                      <a:pt x="18130" y="8457"/>
                      <a:pt x="18182" y="8718"/>
                    </a:cubicBezTo>
                    <a:cubicBezTo>
                      <a:pt x="18316" y="9392"/>
                      <a:pt x="18254" y="9706"/>
                      <a:pt x="18232" y="9784"/>
                    </a:cubicBezTo>
                    <a:cubicBezTo>
                      <a:pt x="18230" y="9788"/>
                      <a:pt x="18227" y="9793"/>
                      <a:pt x="18224" y="9798"/>
                    </a:cubicBezTo>
                    <a:lnTo>
                      <a:pt x="18191" y="9853"/>
                    </a:lnTo>
                    <a:cubicBezTo>
                      <a:pt x="17926" y="10290"/>
                      <a:pt x="17434" y="11106"/>
                      <a:pt x="17434" y="12954"/>
                    </a:cubicBezTo>
                    <a:cubicBezTo>
                      <a:pt x="17434" y="15019"/>
                      <a:pt x="18570" y="15933"/>
                      <a:pt x="19229" y="16155"/>
                    </a:cubicBezTo>
                    <a:cubicBezTo>
                      <a:pt x="19856" y="16429"/>
                      <a:pt x="20435" y="16859"/>
                      <a:pt x="20582" y="17999"/>
                    </a:cubicBezTo>
                    <a:lnTo>
                      <a:pt x="18459" y="18000"/>
                    </a:lnTo>
                    <a:cubicBezTo>
                      <a:pt x="18647" y="18353"/>
                      <a:pt x="18802" y="18755"/>
                      <a:pt x="18920" y="19200"/>
                    </a:cubicBezTo>
                    <a:lnTo>
                      <a:pt x="21109" y="19199"/>
                    </a:lnTo>
                    <a:cubicBezTo>
                      <a:pt x="21600" y="19199"/>
                      <a:pt x="21600" y="18599"/>
                      <a:pt x="21600" y="18599"/>
                    </a:cubicBezTo>
                    <a:cubicBezTo>
                      <a:pt x="21600" y="16199"/>
                      <a:pt x="20410" y="15388"/>
                      <a:pt x="19516" y="15006"/>
                    </a:cubicBezTo>
                    <a:moveTo>
                      <a:pt x="2371" y="16155"/>
                    </a:moveTo>
                    <a:cubicBezTo>
                      <a:pt x="3030" y="15933"/>
                      <a:pt x="4166" y="15019"/>
                      <a:pt x="4166" y="12954"/>
                    </a:cubicBezTo>
                    <a:cubicBezTo>
                      <a:pt x="4166" y="11106"/>
                      <a:pt x="3673" y="10290"/>
                      <a:pt x="3409" y="9853"/>
                    </a:cubicBezTo>
                    <a:lnTo>
                      <a:pt x="3376" y="9798"/>
                    </a:lnTo>
                    <a:cubicBezTo>
                      <a:pt x="3373" y="9793"/>
                      <a:pt x="3370" y="9788"/>
                      <a:pt x="3367" y="9784"/>
                    </a:cubicBezTo>
                    <a:cubicBezTo>
                      <a:pt x="3346" y="9706"/>
                      <a:pt x="3283" y="9392"/>
                      <a:pt x="3418" y="8718"/>
                    </a:cubicBezTo>
                    <a:cubicBezTo>
                      <a:pt x="3470" y="8457"/>
                      <a:pt x="3439" y="8156"/>
                      <a:pt x="3347" y="7911"/>
                    </a:cubicBezTo>
                    <a:cubicBezTo>
                      <a:pt x="3148" y="7378"/>
                      <a:pt x="2778" y="6387"/>
                      <a:pt x="3038" y="5641"/>
                    </a:cubicBezTo>
                    <a:cubicBezTo>
                      <a:pt x="3469" y="4362"/>
                      <a:pt x="3649" y="4265"/>
                      <a:pt x="4133" y="4008"/>
                    </a:cubicBezTo>
                    <a:cubicBezTo>
                      <a:pt x="4180" y="3983"/>
                      <a:pt x="4225" y="3953"/>
                      <a:pt x="4268" y="3919"/>
                    </a:cubicBezTo>
                    <a:cubicBezTo>
                      <a:pt x="4389" y="3825"/>
                      <a:pt x="4884" y="3600"/>
                      <a:pt x="5392" y="3600"/>
                    </a:cubicBezTo>
                    <a:cubicBezTo>
                      <a:pt x="5636" y="3600"/>
                      <a:pt x="5839" y="3655"/>
                      <a:pt x="6002" y="3755"/>
                    </a:cubicBezTo>
                    <a:cubicBezTo>
                      <a:pt x="6045" y="3548"/>
                      <a:pt x="6096" y="3341"/>
                      <a:pt x="6165" y="3134"/>
                    </a:cubicBezTo>
                    <a:cubicBezTo>
                      <a:pt x="6225" y="2950"/>
                      <a:pt x="6289" y="2793"/>
                      <a:pt x="6351" y="2630"/>
                    </a:cubicBezTo>
                    <a:cubicBezTo>
                      <a:pt x="6046" y="2468"/>
                      <a:pt x="5716" y="2400"/>
                      <a:pt x="5392" y="2400"/>
                    </a:cubicBezTo>
                    <a:cubicBezTo>
                      <a:pt x="4682" y="2400"/>
                      <a:pt x="4009" y="2699"/>
                      <a:pt x="3740" y="2908"/>
                    </a:cubicBezTo>
                    <a:cubicBezTo>
                      <a:pt x="2955" y="3327"/>
                      <a:pt x="2625" y="3714"/>
                      <a:pt x="2130" y="5184"/>
                    </a:cubicBezTo>
                    <a:cubicBezTo>
                      <a:pt x="1700" y="6419"/>
                      <a:pt x="2212" y="7760"/>
                      <a:pt x="2464" y="8435"/>
                    </a:cubicBezTo>
                    <a:cubicBezTo>
                      <a:pt x="2156" y="9975"/>
                      <a:pt x="2583" y="10506"/>
                      <a:pt x="2583" y="10506"/>
                    </a:cubicBezTo>
                    <a:cubicBezTo>
                      <a:pt x="2806" y="10879"/>
                      <a:pt x="3185" y="11419"/>
                      <a:pt x="3185" y="12954"/>
                    </a:cubicBezTo>
                    <a:cubicBezTo>
                      <a:pt x="3185" y="14701"/>
                      <a:pt x="2084" y="15006"/>
                      <a:pt x="2084" y="15006"/>
                    </a:cubicBezTo>
                    <a:cubicBezTo>
                      <a:pt x="1191" y="15388"/>
                      <a:pt x="0" y="16199"/>
                      <a:pt x="0" y="18599"/>
                    </a:cubicBezTo>
                    <a:cubicBezTo>
                      <a:pt x="0" y="18599"/>
                      <a:pt x="0" y="19199"/>
                      <a:pt x="491" y="19199"/>
                    </a:cubicBezTo>
                    <a:lnTo>
                      <a:pt x="2680" y="19200"/>
                    </a:lnTo>
                    <a:cubicBezTo>
                      <a:pt x="2798" y="18755"/>
                      <a:pt x="2952" y="18353"/>
                      <a:pt x="3141" y="18000"/>
                    </a:cubicBezTo>
                    <a:lnTo>
                      <a:pt x="1018" y="17999"/>
                    </a:lnTo>
                    <a:cubicBezTo>
                      <a:pt x="1165" y="16859"/>
                      <a:pt x="1744" y="16429"/>
                      <a:pt x="2371" y="16155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0" tIns="14280" rIns="14280" bIns="14280" anchor="ctr"/>
              <a:lstStyle/>
              <a:p>
                <a:pPr defTabSz="171348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B1AF0C1-7B08-43A9-91AF-29BA3A7618B2}"/>
              </a:ext>
            </a:extLst>
          </p:cNvPr>
          <p:cNvGrpSpPr/>
          <p:nvPr/>
        </p:nvGrpSpPr>
        <p:grpSpPr>
          <a:xfrm>
            <a:off x="1538490" y="3204772"/>
            <a:ext cx="11430933" cy="6873405"/>
            <a:chOff x="1825625" y="3204772"/>
            <a:chExt cx="11430933" cy="6873405"/>
          </a:xfrm>
        </p:grpSpPr>
        <p:sp>
          <p:nvSpPr>
            <p:cNvPr id="94" name="Shape 1790"/>
            <p:cNvSpPr txBox="1"/>
            <p:nvPr/>
          </p:nvSpPr>
          <p:spPr>
            <a:xfrm>
              <a:off x="1852547" y="9224574"/>
              <a:ext cx="11397585" cy="85360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28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Acompanhe</a:t>
              </a:r>
              <a:r>
                <a:rPr lang="en-US" sz="2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 o </a:t>
              </a:r>
              <a:r>
                <a:rPr lang="en-US" sz="28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crescimento</a:t>
              </a:r>
              <a:r>
                <a:rPr lang="en-US" sz="2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 da </a:t>
              </a:r>
              <a:r>
                <a:rPr lang="en-US" sz="28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sua</a:t>
              </a:r>
              <a:r>
                <a:rPr lang="en-US" sz="2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r>
                <a:rPr lang="en-US" sz="2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 de forma simples e </a:t>
              </a:r>
              <a:r>
                <a:rPr lang="en-US" sz="28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objetiva</a:t>
              </a:r>
              <a:endParaRPr lang="en-US" sz="28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cxnSp>
          <p:nvCxnSpPr>
            <p:cNvPr id="95" name="Shape 1791"/>
            <p:cNvCxnSpPr/>
            <p:nvPr/>
          </p:nvCxnSpPr>
          <p:spPr>
            <a:xfrm>
              <a:off x="1825625" y="8991599"/>
              <a:ext cx="11430933" cy="0"/>
            </a:xfrm>
            <a:prstGeom prst="straightConnector1">
              <a:avLst/>
            </a:prstGeom>
            <a:noFill/>
            <a:ln w="9525" cap="flat" cmpd="sng">
              <a:solidFill>
                <a:srgbClr val="A6A6A6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96" name="Shape 1792"/>
            <p:cNvSpPr/>
            <p:nvPr/>
          </p:nvSpPr>
          <p:spPr>
            <a:xfrm>
              <a:off x="2977233" y="7296083"/>
              <a:ext cx="1402023" cy="754673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cxnSp>
          <p:nvCxnSpPr>
            <p:cNvPr id="97" name="Shape 1793"/>
            <p:cNvCxnSpPr/>
            <p:nvPr/>
          </p:nvCxnSpPr>
          <p:spPr>
            <a:xfrm>
              <a:off x="2629525" y="8055853"/>
              <a:ext cx="10465316" cy="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98" name="Shape 1794"/>
            <p:cNvCxnSpPr/>
            <p:nvPr/>
          </p:nvCxnSpPr>
          <p:spPr>
            <a:xfrm>
              <a:off x="2638504" y="3357043"/>
              <a:ext cx="0" cy="4698810"/>
            </a:xfrm>
            <a:prstGeom prst="straightConnector1">
              <a:avLst/>
            </a:prstGeom>
            <a:no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99" name="Shape 1795"/>
            <p:cNvSpPr txBox="1"/>
            <p:nvPr/>
          </p:nvSpPr>
          <p:spPr>
            <a:xfrm>
              <a:off x="2046305" y="7898491"/>
              <a:ext cx="344414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0%</a:t>
              </a:r>
            </a:p>
          </p:txBody>
        </p:sp>
        <p:sp>
          <p:nvSpPr>
            <p:cNvPr id="100" name="Shape 1796"/>
            <p:cNvSpPr txBox="1"/>
            <p:nvPr/>
          </p:nvSpPr>
          <p:spPr>
            <a:xfrm>
              <a:off x="1901288" y="6959745"/>
              <a:ext cx="489428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10%</a:t>
              </a:r>
            </a:p>
          </p:txBody>
        </p:sp>
        <p:sp>
          <p:nvSpPr>
            <p:cNvPr id="101" name="Shape 1797"/>
            <p:cNvSpPr txBox="1"/>
            <p:nvPr/>
          </p:nvSpPr>
          <p:spPr>
            <a:xfrm>
              <a:off x="1901288" y="6021000"/>
              <a:ext cx="489428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20%</a:t>
              </a:r>
            </a:p>
          </p:txBody>
        </p:sp>
        <p:sp>
          <p:nvSpPr>
            <p:cNvPr id="102" name="Shape 1798"/>
            <p:cNvSpPr txBox="1"/>
            <p:nvPr/>
          </p:nvSpPr>
          <p:spPr>
            <a:xfrm>
              <a:off x="1901288" y="5082257"/>
              <a:ext cx="489428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30%</a:t>
              </a:r>
            </a:p>
          </p:txBody>
        </p:sp>
        <p:sp>
          <p:nvSpPr>
            <p:cNvPr id="103" name="Shape 1799"/>
            <p:cNvSpPr txBox="1"/>
            <p:nvPr/>
          </p:nvSpPr>
          <p:spPr>
            <a:xfrm>
              <a:off x="1901288" y="4143515"/>
              <a:ext cx="489428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40%</a:t>
              </a:r>
            </a:p>
          </p:txBody>
        </p:sp>
        <p:sp>
          <p:nvSpPr>
            <p:cNvPr id="104" name="Shape 1800"/>
            <p:cNvSpPr txBox="1"/>
            <p:nvPr/>
          </p:nvSpPr>
          <p:spPr>
            <a:xfrm>
              <a:off x="1901288" y="3204772"/>
              <a:ext cx="489428" cy="30453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18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50%</a:t>
              </a:r>
            </a:p>
          </p:txBody>
        </p:sp>
        <p:sp>
          <p:nvSpPr>
            <p:cNvPr id="105" name="Shape 1801"/>
            <p:cNvSpPr txBox="1"/>
            <p:nvPr/>
          </p:nvSpPr>
          <p:spPr>
            <a:xfrm>
              <a:off x="3451655" y="6758787"/>
              <a:ext cx="453179" cy="39154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8%</a:t>
              </a:r>
            </a:p>
          </p:txBody>
        </p:sp>
        <p:sp>
          <p:nvSpPr>
            <p:cNvPr id="106" name="Shape 1802"/>
            <p:cNvSpPr txBox="1"/>
            <p:nvPr/>
          </p:nvSpPr>
          <p:spPr>
            <a:xfrm>
              <a:off x="3194667" y="8256195"/>
              <a:ext cx="915419" cy="34804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0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Janeiro</a:t>
              </a:r>
            </a:p>
          </p:txBody>
        </p:sp>
        <p:sp>
          <p:nvSpPr>
            <p:cNvPr id="107" name="Shape 1803"/>
            <p:cNvSpPr/>
            <p:nvPr/>
          </p:nvSpPr>
          <p:spPr>
            <a:xfrm>
              <a:off x="5069608" y="6926527"/>
              <a:ext cx="1402023" cy="112422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8" name="Shape 1804"/>
            <p:cNvSpPr/>
            <p:nvPr/>
          </p:nvSpPr>
          <p:spPr>
            <a:xfrm>
              <a:off x="7161979" y="6339628"/>
              <a:ext cx="1402023" cy="171112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09" name="Shape 1805"/>
            <p:cNvSpPr/>
            <p:nvPr/>
          </p:nvSpPr>
          <p:spPr>
            <a:xfrm>
              <a:off x="9254351" y="5066341"/>
              <a:ext cx="1402023" cy="2984415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10" name="Shape 1806"/>
            <p:cNvSpPr/>
            <p:nvPr/>
          </p:nvSpPr>
          <p:spPr>
            <a:xfrm>
              <a:off x="11346720" y="4296591"/>
              <a:ext cx="1402023" cy="3754162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11" name="Shape 1807"/>
            <p:cNvSpPr txBox="1"/>
            <p:nvPr/>
          </p:nvSpPr>
          <p:spPr>
            <a:xfrm>
              <a:off x="5448860" y="6389235"/>
              <a:ext cx="643513" cy="39154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12%</a:t>
              </a:r>
            </a:p>
          </p:txBody>
        </p:sp>
        <p:sp>
          <p:nvSpPr>
            <p:cNvPr id="112" name="Shape 1808"/>
            <p:cNvSpPr txBox="1"/>
            <p:nvPr/>
          </p:nvSpPr>
          <p:spPr>
            <a:xfrm>
              <a:off x="7541231" y="5832647"/>
              <a:ext cx="643513" cy="39154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18%</a:t>
              </a:r>
            </a:p>
          </p:txBody>
        </p:sp>
        <p:sp>
          <p:nvSpPr>
            <p:cNvPr id="113" name="Shape 1809"/>
            <p:cNvSpPr txBox="1"/>
            <p:nvPr/>
          </p:nvSpPr>
          <p:spPr>
            <a:xfrm>
              <a:off x="9633603" y="4529045"/>
              <a:ext cx="643513" cy="39154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32%</a:t>
              </a:r>
            </a:p>
          </p:txBody>
        </p:sp>
        <p:sp>
          <p:nvSpPr>
            <p:cNvPr id="114" name="Shape 1810"/>
            <p:cNvSpPr txBox="1"/>
            <p:nvPr/>
          </p:nvSpPr>
          <p:spPr>
            <a:xfrm>
              <a:off x="11725975" y="3757888"/>
              <a:ext cx="643513" cy="39154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400" b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40%</a:t>
              </a:r>
            </a:p>
          </p:txBody>
        </p:sp>
        <p:sp>
          <p:nvSpPr>
            <p:cNvPr id="115" name="Shape 1811"/>
            <p:cNvSpPr txBox="1"/>
            <p:nvPr/>
          </p:nvSpPr>
          <p:spPr>
            <a:xfrm>
              <a:off x="5178424" y="8256195"/>
              <a:ext cx="1104334" cy="35901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0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Fevereiro</a:t>
              </a:r>
              <a:endParaRPr lang="en-US" sz="20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16" name="Shape 1812"/>
            <p:cNvSpPr txBox="1"/>
            <p:nvPr/>
          </p:nvSpPr>
          <p:spPr>
            <a:xfrm>
              <a:off x="6938504" y="8256195"/>
              <a:ext cx="1848963" cy="34804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0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Março</a:t>
              </a:r>
              <a:endParaRPr lang="en-US" sz="20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17" name="Shape 1813"/>
            <p:cNvSpPr txBox="1"/>
            <p:nvPr/>
          </p:nvSpPr>
          <p:spPr>
            <a:xfrm>
              <a:off x="9443266" y="8256195"/>
              <a:ext cx="1024179" cy="34804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000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Abril</a:t>
              </a:r>
            </a:p>
          </p:txBody>
        </p:sp>
        <p:sp>
          <p:nvSpPr>
            <p:cNvPr id="118" name="Shape 1814"/>
            <p:cNvSpPr txBox="1"/>
            <p:nvPr/>
          </p:nvSpPr>
          <p:spPr>
            <a:xfrm>
              <a:off x="11660260" y="8256195"/>
              <a:ext cx="774935" cy="34804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0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Maio</a:t>
              </a:r>
              <a:endParaRPr lang="en-US" sz="20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A1F7CA2-A8C0-4564-92D9-7A79CD89B7E5}"/>
              </a:ext>
            </a:extLst>
          </p:cNvPr>
          <p:cNvGrpSpPr/>
          <p:nvPr/>
        </p:nvGrpSpPr>
        <p:grpSpPr>
          <a:xfrm>
            <a:off x="15979209" y="3262891"/>
            <a:ext cx="6012238" cy="6858548"/>
            <a:chOff x="15979209" y="3262891"/>
            <a:chExt cx="6012238" cy="6858548"/>
          </a:xfrm>
        </p:grpSpPr>
        <p:grpSp>
          <p:nvGrpSpPr>
            <p:cNvPr id="54" name="Shape 1783"/>
            <p:cNvGrpSpPr/>
            <p:nvPr/>
          </p:nvGrpSpPr>
          <p:grpSpPr>
            <a:xfrm>
              <a:off x="15979209" y="3262891"/>
              <a:ext cx="6012238" cy="6012239"/>
              <a:chOff x="1672626" y="2465490"/>
              <a:chExt cx="1358370" cy="1358370"/>
            </a:xfrm>
          </p:grpSpPr>
          <p:sp>
            <p:nvSpPr>
              <p:cNvPr id="125" name="Shape 1784"/>
              <p:cNvSpPr/>
              <p:nvPr/>
            </p:nvSpPr>
            <p:spPr>
              <a:xfrm>
                <a:off x="1672626" y="2465490"/>
                <a:ext cx="1358370" cy="13583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000"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126" name="Shape 1785"/>
              <p:cNvSpPr/>
              <p:nvPr/>
            </p:nvSpPr>
            <p:spPr>
              <a:xfrm>
                <a:off x="1672626" y="2465490"/>
                <a:ext cx="1358370" cy="1358370"/>
              </a:xfrm>
              <a:prstGeom prst="pie">
                <a:avLst>
                  <a:gd name="adj1" fmla="val 16186524"/>
                  <a:gd name="adj2" fmla="val 9516181"/>
                </a:avLst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000" dirty="0"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127" name="Shape 1786"/>
              <p:cNvSpPr/>
              <p:nvPr/>
            </p:nvSpPr>
            <p:spPr>
              <a:xfrm>
                <a:off x="1938966" y="2731831"/>
                <a:ext cx="825692" cy="825689"/>
              </a:xfrm>
              <a:prstGeom prst="ellipse">
                <a:avLst/>
              </a:prstGeom>
              <a:solidFill>
                <a:srgbClr val="F8F8FA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000" dirty="0"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</p:grpSp>
        <p:sp>
          <p:nvSpPr>
            <p:cNvPr id="55" name="Shape 1789"/>
            <p:cNvSpPr txBox="1"/>
            <p:nvPr/>
          </p:nvSpPr>
          <p:spPr>
            <a:xfrm>
              <a:off x="17425473" y="5712110"/>
              <a:ext cx="3129131" cy="67712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buSzPct val="25000"/>
                <a:buNone/>
              </a:pPr>
              <a:r>
                <a:rPr lang="en-US" sz="6600" b="1" dirty="0">
                  <a:latin typeface="Cairo"/>
                  <a:ea typeface="Lato"/>
                  <a:cs typeface="Cairo"/>
                  <a:sym typeface="Lato"/>
                </a:rPr>
                <a:t>%</a:t>
              </a:r>
              <a:endParaRPr lang="en-US" sz="6600" b="1" cap="none" dirty="0"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19" name="Shape 1815"/>
            <p:cNvSpPr txBox="1"/>
            <p:nvPr/>
          </p:nvSpPr>
          <p:spPr>
            <a:xfrm>
              <a:off x="16671846" y="4677214"/>
              <a:ext cx="706955" cy="43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800" b="1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34</a:t>
              </a:r>
            </a:p>
          </p:txBody>
        </p:sp>
        <p:sp>
          <p:nvSpPr>
            <p:cNvPr id="120" name="Shape 1816"/>
            <p:cNvSpPr txBox="1"/>
            <p:nvPr/>
          </p:nvSpPr>
          <p:spPr>
            <a:xfrm>
              <a:off x="20605329" y="7408042"/>
              <a:ext cx="706955" cy="43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2800" b="1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76</a:t>
              </a:r>
            </a:p>
          </p:txBody>
        </p:sp>
        <p:sp>
          <p:nvSpPr>
            <p:cNvPr id="121" name="Shape 1817"/>
            <p:cNvSpPr txBox="1"/>
            <p:nvPr/>
          </p:nvSpPr>
          <p:spPr>
            <a:xfrm>
              <a:off x="17552851" y="9605573"/>
              <a:ext cx="1369712" cy="51586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Despesa</a:t>
              </a:r>
              <a:endParaRPr lang="en-US" sz="24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22" name="Shape 1818"/>
            <p:cNvSpPr txBox="1"/>
            <p:nvPr/>
          </p:nvSpPr>
          <p:spPr>
            <a:xfrm>
              <a:off x="19416978" y="9605573"/>
              <a:ext cx="1457113" cy="51586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dirty="0" err="1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Receita</a:t>
              </a:r>
              <a:endParaRPr lang="en-US" sz="24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23" name="Shape 1819"/>
            <p:cNvSpPr/>
            <p:nvPr/>
          </p:nvSpPr>
          <p:spPr>
            <a:xfrm>
              <a:off x="17277202" y="9726064"/>
              <a:ext cx="167554" cy="1675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124" name="Shape 1820"/>
            <p:cNvSpPr/>
            <p:nvPr/>
          </p:nvSpPr>
          <p:spPr>
            <a:xfrm>
              <a:off x="19174793" y="9726064"/>
              <a:ext cx="167554" cy="1675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4000">
                <a:latin typeface="Cairo"/>
                <a:ea typeface="Calibri"/>
                <a:cs typeface="Cairo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77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20481" y="2176618"/>
            <a:ext cx="3238744" cy="3631727"/>
          </a:xfrm>
          <a:prstGeom prst="rect">
            <a:avLst/>
          </a:prstGeom>
          <a:noFill/>
          <a:ln>
            <a:noFill/>
          </a:ln>
        </p:spPr>
        <p:txBody>
          <a:bodyPr wrap="square" lIns="182843" tIns="91422" rIns="182843" bIns="91422" rtlCol="0">
            <a:spAutoFit/>
          </a:bodyPr>
          <a:lstStyle/>
          <a:p>
            <a:r>
              <a:rPr lang="pt-BR" sz="3200" dirty="0">
                <a:solidFill>
                  <a:srgbClr val="4D4D4D"/>
                </a:solidFill>
                <a:latin typeface="Cairo" pitchFamily="2" charset="-78"/>
                <a:cs typeface="Cairo" pitchFamily="2" charset="-78"/>
              </a:rPr>
              <a:t>Acompanhe os resultados de sua empresa através de </a:t>
            </a:r>
            <a:r>
              <a:rPr lang="pt-BR" sz="3200" b="1" dirty="0">
                <a:solidFill>
                  <a:srgbClr val="FF6600"/>
                </a:solidFill>
                <a:latin typeface="Cairo" pitchFamily="2" charset="-78"/>
                <a:cs typeface="Cairo" pitchFamily="2" charset="-78"/>
              </a:rPr>
              <a:t>RELATÓRIOS GERENCIAIS ONLINE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010DB7D-8CC7-41DD-834D-EAC9032A5343}"/>
              </a:ext>
            </a:extLst>
          </p:cNvPr>
          <p:cNvSpPr/>
          <p:nvPr/>
        </p:nvSpPr>
        <p:spPr>
          <a:xfrm flipH="1">
            <a:off x="558295" y="2245743"/>
            <a:ext cx="160378" cy="356260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b="4606"/>
          <a:stretch>
            <a:fillRect/>
          </a:stretch>
        </p:blipFill>
        <p:spPr bwMode="auto">
          <a:xfrm>
            <a:off x="4544697" y="2278110"/>
            <a:ext cx="19040678" cy="1022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32"/>
          <p:cNvSpPr txBox="1"/>
          <p:nvPr/>
        </p:nvSpPr>
        <p:spPr>
          <a:xfrm>
            <a:off x="558295" y="533400"/>
            <a:ext cx="13792201" cy="993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200" b="1" dirty="0" err="1">
                <a:solidFill>
                  <a:srgbClr val="4D4D4D"/>
                </a:solidFill>
                <a:latin typeface="Cairo" pitchFamily="2" charset="-78"/>
                <a:ea typeface="Calibri" charset="0"/>
                <a:cs typeface="Cairo" pitchFamily="2" charset="-78"/>
              </a:rPr>
              <a:t>Relatórios</a:t>
            </a:r>
            <a:r>
              <a:rPr lang="en-US" sz="7200" b="1" dirty="0">
                <a:solidFill>
                  <a:srgbClr val="15476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7200" b="1" dirty="0" err="1">
                <a:solidFill>
                  <a:srgbClr val="FF6600"/>
                </a:solidFill>
                <a:latin typeface="Calibri" charset="0"/>
                <a:ea typeface="Calibri" charset="0"/>
                <a:cs typeface="Calibri" charset="0"/>
              </a:rPr>
              <a:t>Financeiros</a:t>
            </a:r>
            <a:endParaRPr lang="ru-RU" sz="7200" b="1" dirty="0">
              <a:solidFill>
                <a:srgbClr val="FF66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175A795-57B1-43C4-AF51-6F73E3843779}"/>
              </a:ext>
            </a:extLst>
          </p:cNvPr>
          <p:cNvSpPr/>
          <p:nvPr/>
        </p:nvSpPr>
        <p:spPr>
          <a:xfrm>
            <a:off x="0" y="12505655"/>
            <a:ext cx="24409111" cy="1286546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010DB7D-8CC7-41DD-834D-EAC9032A5343}"/>
              </a:ext>
            </a:extLst>
          </p:cNvPr>
          <p:cNvSpPr/>
          <p:nvPr/>
        </p:nvSpPr>
        <p:spPr>
          <a:xfrm flipH="1">
            <a:off x="558295" y="6076831"/>
            <a:ext cx="160378" cy="261881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43" tIns="91422" rIns="182843" bIns="91422"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D9CB59E-22E0-48CC-BF6E-DE300DC284C5}"/>
              </a:ext>
            </a:extLst>
          </p:cNvPr>
          <p:cNvSpPr txBox="1"/>
          <p:nvPr/>
        </p:nvSpPr>
        <p:spPr>
          <a:xfrm>
            <a:off x="718673" y="6048151"/>
            <a:ext cx="3238744" cy="2646842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r>
              <a:rPr lang="pt-BR" sz="3200" dirty="0">
                <a:solidFill>
                  <a:srgbClr val="4D4D4D"/>
                </a:solidFill>
                <a:latin typeface="Cairo" pitchFamily="2" charset="-78"/>
                <a:cs typeface="Cairo" pitchFamily="2" charset="-78"/>
              </a:rPr>
              <a:t>Acompanhe Receitas e Despesas de maneira categorizada</a:t>
            </a:r>
          </a:p>
        </p:txBody>
      </p:sp>
    </p:spTree>
    <p:extLst>
      <p:ext uri="{BB962C8B-B14F-4D97-AF65-F5344CB8AC3E}">
        <p14:creationId xmlns:p14="http://schemas.microsoft.com/office/powerpoint/2010/main" val="25737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8"/>
          <p:cNvSpPr txBox="1"/>
          <p:nvPr/>
        </p:nvSpPr>
        <p:spPr>
          <a:xfrm>
            <a:off x="1007817" y="809668"/>
            <a:ext cx="22362018" cy="9787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7200" spc="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Comparativo</a:t>
            </a:r>
            <a:r>
              <a:rPr lang="pt-BR" sz="7200" b="1" spc="-300" dirty="0">
                <a:solidFill>
                  <a:srgbClr val="CC9900"/>
                </a:solidFill>
                <a:latin typeface="Cairo"/>
                <a:ea typeface="Roboto" charset="0"/>
                <a:cs typeface="Cairo"/>
              </a:rPr>
              <a:t> </a:t>
            </a:r>
            <a:endParaRPr lang="pt-BR" sz="7200" b="1" spc="-300" dirty="0">
              <a:solidFill>
                <a:schemeClr val="bg1"/>
              </a:solidFill>
              <a:latin typeface="Cairo"/>
              <a:ea typeface="Roboto" charset="0"/>
              <a:cs typeface="Cairo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493625" y="2071104"/>
            <a:ext cx="9832678" cy="932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400"/>
              </a:lnSpc>
            </a:pPr>
            <a:r>
              <a:rPr lang="pt-BR" sz="4400" b="1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Departamento Financeiro Interno</a:t>
            </a:r>
          </a:p>
        </p:txBody>
      </p:sp>
      <p:sp>
        <p:nvSpPr>
          <p:cNvPr id="40" name="TextBox 68"/>
          <p:cNvSpPr txBox="1"/>
          <p:nvPr/>
        </p:nvSpPr>
        <p:spPr>
          <a:xfrm>
            <a:off x="831194" y="2895600"/>
            <a:ext cx="9491795" cy="793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FF6600"/>
                </a:solidFill>
                <a:latin typeface="Cairo"/>
                <a:cs typeface="Cairo"/>
              </a:rPr>
              <a:t>PLANO PREMIUM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Treinamento e Implantação dos processos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Gestão de Contas a Pagar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Gestão de Contas a Receber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Conciliação Bancária 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Relatório de Fluxo de Caixa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Agendamento Bancário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Emissão/Envio de </a:t>
            </a:r>
            <a:r>
              <a:rPr lang="pt-BR" sz="2800" dirty="0" err="1">
                <a:solidFill>
                  <a:schemeClr val="bg1"/>
                </a:solidFill>
                <a:latin typeface="Cairo"/>
                <a:cs typeface="Cairo"/>
              </a:rPr>
              <a:t>NFSe</a:t>
            </a:r>
            <a:r>
              <a:rPr lang="pt-BR" sz="2800" dirty="0">
                <a:solidFill>
                  <a:schemeClr val="bg1"/>
                </a:solidFill>
                <a:latin typeface="Cairo"/>
                <a:cs typeface="Cairo"/>
              </a:rPr>
              <a:t> e Boletos Bancários</a:t>
            </a: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11655425" y="2537353"/>
            <a:ext cx="0" cy="7315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id="{6AF2716E-7DD1-4880-ACAE-3951BF0D177F}"/>
              </a:ext>
            </a:extLst>
          </p:cNvPr>
          <p:cNvSpPr/>
          <p:nvPr/>
        </p:nvSpPr>
        <p:spPr>
          <a:xfrm>
            <a:off x="767662" y="2071104"/>
            <a:ext cx="10636049" cy="932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400"/>
              </a:lnSpc>
            </a:pPr>
            <a:r>
              <a:rPr lang="pt-BR" sz="4400" b="1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Departamento Financeiro Terceirizado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7F56DCC2-F2ED-4C73-B9CB-66992ED5C78A}"/>
              </a:ext>
            </a:extLst>
          </p:cNvPr>
          <p:cNvGrpSpPr/>
          <p:nvPr/>
        </p:nvGrpSpPr>
        <p:grpSpPr>
          <a:xfrm>
            <a:off x="12509307" y="3155512"/>
            <a:ext cx="10597951" cy="7667292"/>
            <a:chOff x="12509307" y="3155512"/>
            <a:chExt cx="10597951" cy="7667292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DB0716A-7237-40B0-9FF0-5B71CA9EA803}"/>
                </a:ext>
              </a:extLst>
            </p:cNvPr>
            <p:cNvSpPr txBox="1"/>
            <p:nvPr/>
          </p:nvSpPr>
          <p:spPr>
            <a:xfrm>
              <a:off x="12509307" y="3155512"/>
              <a:ext cx="8624200" cy="7667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*Salário base Assistente Financeiro (média São Paulo) 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Encargos Sociais – FGTS -----------------------------------------------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Vale Transporte -------------------------------------------------------------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Vale Alimentação -----------------------------------------------------------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Provisão Mensal do 13º Salário 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Provisão Mensal de Férias 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Provisão Mensal 1/3 de Férias 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Provisão mensal da multa de 40% FGTS----------------------------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Auxilio Doença e Faltas Abonadas 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Aviso Prévio Indenizado --------------------------------------------------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Horas de treinamento -----------------------------------------------------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Infraestrutura (computador, móveis, sistemas, </a:t>
              </a:r>
              <a:r>
                <a:rPr lang="pt-BR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etc</a:t>
              </a: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---------------</a:t>
              </a:r>
            </a:p>
            <a:p>
              <a:pPr>
                <a:lnSpc>
                  <a:spcPts val="4300"/>
                </a:lnSpc>
              </a:pPr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---------------------------------------------------------------------------</a:t>
              </a:r>
            </a:p>
            <a:p>
              <a:pPr>
                <a:lnSpc>
                  <a:spcPts val="3800"/>
                </a:lnSpc>
              </a:pPr>
              <a:r>
                <a:rPr lang="pt-BR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Simulação para Empresas do Simples Nacional    /   * Fonte: www.vagas.com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8D62D825-0729-4844-B23B-917507DCC482}"/>
                </a:ext>
              </a:extLst>
            </p:cNvPr>
            <p:cNvSpPr txBox="1"/>
            <p:nvPr/>
          </p:nvSpPr>
          <p:spPr>
            <a:xfrm>
              <a:off x="21215350" y="3155512"/>
              <a:ext cx="1891908" cy="71931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ts val="3400"/>
                </a:lnSpc>
                <a:defRPr sz="2400">
                  <a:solidFill>
                    <a:schemeClr val="bg1"/>
                  </a:solidFill>
                  <a:cs typeface="Cairo"/>
                </a:defRPr>
              </a:lvl1pPr>
            </a:lstStyle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R$ 2.000,00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R$ 160,00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R$ 56,00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R$ 330,00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R$ 166,67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R$ 166,67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R$ 55,56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R$ 64,00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R$ 83,33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R$ 166,67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R$ 500,00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R$ 100,00 </a:t>
              </a:r>
            </a:p>
            <a:p>
              <a:pPr>
                <a:lnSpc>
                  <a:spcPts val="4300"/>
                </a:lnSpc>
              </a:pPr>
              <a:r>
                <a:rPr lang="pt-BR" dirty="0">
                  <a:latin typeface="Arial" panose="020B0604020202020204" pitchFamily="34" charset="0"/>
                  <a:cs typeface="Arial" panose="020B0604020202020204" pitchFamily="34" charset="0"/>
                </a:rPr>
                <a:t>R$ 3.848,89 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103F9D3-8FDE-4344-9429-F68F5D15F93D}"/>
              </a:ext>
            </a:extLst>
          </p:cNvPr>
          <p:cNvGrpSpPr/>
          <p:nvPr/>
        </p:nvGrpSpPr>
        <p:grpSpPr>
          <a:xfrm>
            <a:off x="1058840" y="11184624"/>
            <a:ext cx="10053692" cy="1862048"/>
            <a:chOff x="1292225" y="11184624"/>
            <a:chExt cx="10053692" cy="1862048"/>
          </a:xfrm>
        </p:grpSpPr>
        <p:sp>
          <p:nvSpPr>
            <p:cNvPr id="49" name="Rectangle 48"/>
            <p:cNvSpPr/>
            <p:nvPr/>
          </p:nvSpPr>
          <p:spPr>
            <a:xfrm>
              <a:off x="1292225" y="11201936"/>
              <a:ext cx="10053692" cy="1770913"/>
            </a:xfrm>
            <a:prstGeom prst="rect">
              <a:avLst/>
            </a:prstGeom>
            <a:solidFill>
              <a:srgbClr val="FF66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400" dirty="0">
                <a:latin typeface="Cairo"/>
                <a:cs typeface="Cairo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9247" y="11184624"/>
              <a:ext cx="3877985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1500" b="1" dirty="0">
                  <a:solidFill>
                    <a:schemeClr val="bg1"/>
                  </a:solidFill>
                  <a:latin typeface="Cairo"/>
                  <a:cs typeface="Cairo"/>
                </a:rPr>
                <a:t>1.100</a:t>
              </a:r>
              <a:endParaRPr lang="id-ID" sz="11500" b="1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772969" y="11823261"/>
              <a:ext cx="12154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Cairo"/>
                  <a:cs typeface="Cairo"/>
                </a:rPr>
                <a:t>p</a:t>
              </a:r>
              <a:r>
                <a:rPr lang="id-ID" sz="3200" i="1" dirty="0">
                  <a:solidFill>
                    <a:schemeClr val="bg1"/>
                  </a:solidFill>
                  <a:latin typeface="Cairo"/>
                  <a:cs typeface="Cairo"/>
                </a:rPr>
                <a:t>or mês</a:t>
              </a:r>
            </a:p>
          </p:txBody>
        </p:sp>
        <p:sp>
          <p:nvSpPr>
            <p:cNvPr id="31" name="TextBox 67">
              <a:extLst>
                <a:ext uri="{FF2B5EF4-FFF2-40B4-BE49-F238E27FC236}">
                  <a16:creationId xmlns:a16="http://schemas.microsoft.com/office/drawing/2014/main" id="{C9E9DE71-ABCF-4D7E-8C85-02F1500B590A}"/>
                </a:ext>
              </a:extLst>
            </p:cNvPr>
            <p:cNvSpPr txBox="1"/>
            <p:nvPr/>
          </p:nvSpPr>
          <p:spPr>
            <a:xfrm>
              <a:off x="3021582" y="11823261"/>
              <a:ext cx="708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Cairo"/>
                  <a:cs typeface="Cairo"/>
                </a:rPr>
                <a:t>R$</a:t>
              </a:r>
              <a:endParaRPr lang="id-ID" sz="3200" i="1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B3CED38-E230-40FF-91EE-3101E2E30C4B}"/>
              </a:ext>
            </a:extLst>
          </p:cNvPr>
          <p:cNvGrpSpPr/>
          <p:nvPr/>
        </p:nvGrpSpPr>
        <p:grpSpPr>
          <a:xfrm>
            <a:off x="12493625" y="11100112"/>
            <a:ext cx="9832678" cy="1872738"/>
            <a:chOff x="13239655" y="11100112"/>
            <a:chExt cx="9832678" cy="1872738"/>
          </a:xfrm>
        </p:grpSpPr>
        <p:sp>
          <p:nvSpPr>
            <p:cNvPr id="35" name="Rectangle 48"/>
            <p:cNvSpPr/>
            <p:nvPr/>
          </p:nvSpPr>
          <p:spPr>
            <a:xfrm>
              <a:off x="13239655" y="11201937"/>
              <a:ext cx="9832678" cy="1770913"/>
            </a:xfrm>
            <a:prstGeom prst="rect">
              <a:avLst/>
            </a:prstGeom>
            <a:solidFill>
              <a:srgbClr val="FF66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4400" dirty="0">
                <a:latin typeface="Cairo"/>
                <a:cs typeface="Cairo"/>
              </a:endParaRPr>
            </a:p>
          </p:txBody>
        </p:sp>
        <p:sp>
          <p:nvSpPr>
            <p:cNvPr id="36" name="TextBox 65"/>
            <p:cNvSpPr txBox="1"/>
            <p:nvPr/>
          </p:nvSpPr>
          <p:spPr>
            <a:xfrm>
              <a:off x="14875492" y="11100112"/>
              <a:ext cx="5929828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500" b="1" dirty="0">
                  <a:solidFill>
                    <a:schemeClr val="bg1"/>
                  </a:solidFill>
                  <a:latin typeface="Cairo"/>
                  <a:cs typeface="Cairo"/>
                </a:rPr>
                <a:t>3.849</a:t>
              </a:r>
              <a:endParaRPr lang="id-ID" sz="11500" b="1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  <p:sp>
          <p:nvSpPr>
            <p:cNvPr id="32" name="TextBox 67">
              <a:extLst>
                <a:ext uri="{FF2B5EF4-FFF2-40B4-BE49-F238E27FC236}">
                  <a16:creationId xmlns:a16="http://schemas.microsoft.com/office/drawing/2014/main" id="{9487A848-1A9D-415D-9C92-78075DE3B269}"/>
                </a:ext>
              </a:extLst>
            </p:cNvPr>
            <p:cNvSpPr txBox="1"/>
            <p:nvPr/>
          </p:nvSpPr>
          <p:spPr>
            <a:xfrm>
              <a:off x="19789986" y="11823261"/>
              <a:ext cx="12154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Cairo"/>
                  <a:cs typeface="Cairo"/>
                </a:rPr>
                <a:t>p</a:t>
              </a:r>
              <a:r>
                <a:rPr lang="id-ID" sz="3200" i="1" dirty="0">
                  <a:solidFill>
                    <a:schemeClr val="bg1"/>
                  </a:solidFill>
                  <a:latin typeface="Cairo"/>
                  <a:cs typeface="Cairo"/>
                </a:rPr>
                <a:t>or mês</a:t>
              </a:r>
            </a:p>
          </p:txBody>
        </p:sp>
        <p:sp>
          <p:nvSpPr>
            <p:cNvPr id="33" name="TextBox 67">
              <a:extLst>
                <a:ext uri="{FF2B5EF4-FFF2-40B4-BE49-F238E27FC236}">
                  <a16:creationId xmlns:a16="http://schemas.microsoft.com/office/drawing/2014/main" id="{B0671B68-CE35-4D94-8035-1E810529A9B3}"/>
                </a:ext>
              </a:extLst>
            </p:cNvPr>
            <p:cNvSpPr txBox="1"/>
            <p:nvPr/>
          </p:nvSpPr>
          <p:spPr>
            <a:xfrm>
              <a:off x="15038599" y="11823261"/>
              <a:ext cx="708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dirty="0">
                  <a:solidFill>
                    <a:schemeClr val="bg1"/>
                  </a:solidFill>
                  <a:latin typeface="Cairo"/>
                  <a:cs typeface="Cairo"/>
                </a:rPr>
                <a:t>R$</a:t>
              </a:r>
              <a:endParaRPr lang="id-ID" sz="3200" i="1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2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aixaDeTexto 8"/>
          <p:cNvSpPr txBox="1"/>
          <p:nvPr/>
        </p:nvSpPr>
        <p:spPr>
          <a:xfrm>
            <a:off x="85981" y="69770"/>
            <a:ext cx="13217602" cy="13741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900"/>
              </a:lnSpc>
            </a:pPr>
            <a:r>
              <a:rPr lang="pt-BR" sz="7200" spc="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Conheça os nossos </a:t>
            </a:r>
            <a:r>
              <a:rPr lang="pt-BR" sz="7200" b="1" spc="3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Planos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0FB2FB4E-4F15-45EF-825E-F25AE3B55DF2}"/>
              </a:ext>
            </a:extLst>
          </p:cNvPr>
          <p:cNvSpPr txBox="1"/>
          <p:nvPr/>
        </p:nvSpPr>
        <p:spPr>
          <a:xfrm>
            <a:off x="1368425" y="11233957"/>
            <a:ext cx="998220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BR" sz="2800" dirty="0">
                <a:solidFill>
                  <a:schemeClr val="bg1"/>
                </a:solidFill>
                <a:latin typeface="Cairo" pitchFamily="2" charset="-78"/>
                <a:cs typeface="Cairo" pitchFamily="2" charset="-78"/>
              </a:rPr>
              <a:t>Valores iniciais de cada Plano</a:t>
            </a:r>
          </a:p>
          <a:p>
            <a:pPr marL="742950" lvl="0" indent="-7429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BR" sz="2800" dirty="0">
                <a:solidFill>
                  <a:schemeClr val="bg1"/>
                </a:solidFill>
                <a:latin typeface="Cairo" pitchFamily="2" charset="-78"/>
                <a:cs typeface="Cairo" pitchFamily="2" charset="-78"/>
              </a:rPr>
              <a:t>Plano especial para MEI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iro" pitchFamily="2" charset="-78"/>
              <a:cs typeface="Cairo" pitchFamily="2" charset="-78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A4D66B1-6204-4C5C-B1DC-3844BECA537D}"/>
              </a:ext>
            </a:extLst>
          </p:cNvPr>
          <p:cNvGrpSpPr/>
          <p:nvPr/>
        </p:nvGrpSpPr>
        <p:grpSpPr>
          <a:xfrm>
            <a:off x="1292225" y="2769654"/>
            <a:ext cx="7057281" cy="7915184"/>
            <a:chOff x="1292225" y="2769654"/>
            <a:chExt cx="7057281" cy="7915184"/>
          </a:xfrm>
        </p:grpSpPr>
        <p:sp>
          <p:nvSpPr>
            <p:cNvPr id="55" name="Rectangle 99">
              <a:extLst>
                <a:ext uri="{FF2B5EF4-FFF2-40B4-BE49-F238E27FC236}">
                  <a16:creationId xmlns:a16="http://schemas.microsoft.com/office/drawing/2014/main" id="{8769E90A-6F5D-469A-94FF-31CB8B2687D2}"/>
                </a:ext>
              </a:extLst>
            </p:cNvPr>
            <p:cNvSpPr/>
            <p:nvPr/>
          </p:nvSpPr>
          <p:spPr>
            <a:xfrm>
              <a:off x="1292225" y="2769654"/>
              <a:ext cx="7057280" cy="1389019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400" dirty="0"/>
            </a:p>
          </p:txBody>
        </p:sp>
        <p:sp>
          <p:nvSpPr>
            <p:cNvPr id="108" name="Rectangle 43">
              <a:extLst>
                <a:ext uri="{FF2B5EF4-FFF2-40B4-BE49-F238E27FC236}">
                  <a16:creationId xmlns:a16="http://schemas.microsoft.com/office/drawing/2014/main" id="{EA7FB731-4AD5-4C6A-9C52-51998D856162}"/>
                </a:ext>
              </a:extLst>
            </p:cNvPr>
            <p:cNvSpPr/>
            <p:nvPr/>
          </p:nvSpPr>
          <p:spPr>
            <a:xfrm>
              <a:off x="1292225" y="4209555"/>
              <a:ext cx="7057280" cy="6475283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05" name="TextBox 100">
              <a:extLst>
                <a:ext uri="{FF2B5EF4-FFF2-40B4-BE49-F238E27FC236}">
                  <a16:creationId xmlns:a16="http://schemas.microsoft.com/office/drawing/2014/main" id="{FABB5F68-4BCB-4D31-AC1A-C0C8BB12046C}"/>
                </a:ext>
              </a:extLst>
            </p:cNvPr>
            <p:cNvSpPr txBox="1"/>
            <p:nvPr/>
          </p:nvSpPr>
          <p:spPr>
            <a:xfrm>
              <a:off x="1292225" y="3048665"/>
              <a:ext cx="70572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800" b="1" spc="300" dirty="0">
                  <a:solidFill>
                    <a:schemeClr val="bg1"/>
                  </a:solidFill>
                  <a:latin typeface="Cairo"/>
                  <a:cs typeface="Cairo"/>
                </a:rPr>
                <a:t>BÁSIC</a:t>
              </a:r>
              <a:endParaRPr lang="id-ID" sz="4400" b="1" spc="300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BCD7BEBE-048E-4600-B41F-80A415D80326}"/>
                </a:ext>
              </a:extLst>
            </p:cNvPr>
            <p:cNvGrpSpPr/>
            <p:nvPr/>
          </p:nvGrpSpPr>
          <p:grpSpPr>
            <a:xfrm>
              <a:off x="2236434" y="5358214"/>
              <a:ext cx="5281271" cy="923330"/>
              <a:chOff x="2842389" y="4961821"/>
              <a:chExt cx="5281271" cy="923330"/>
            </a:xfrm>
          </p:grpSpPr>
          <p:sp>
            <p:nvSpPr>
              <p:cNvPr id="60" name="TextBox 29">
                <a:extLst>
                  <a:ext uri="{FF2B5EF4-FFF2-40B4-BE49-F238E27FC236}">
                    <a16:creationId xmlns:a16="http://schemas.microsoft.com/office/drawing/2014/main" id="{DC76088D-44D9-4D32-B49D-001DEE116CCE}"/>
                  </a:ext>
                </a:extLst>
              </p:cNvPr>
              <p:cNvSpPr txBox="1"/>
              <p:nvPr/>
            </p:nvSpPr>
            <p:spPr>
              <a:xfrm>
                <a:off x="3641391" y="4961821"/>
                <a:ext cx="26170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5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400,</a:t>
                </a:r>
                <a:r>
                  <a:rPr lang="pt-BR" sz="4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00</a:t>
                </a:r>
                <a:endParaRPr lang="id-ID" sz="4400" b="1" dirty="0">
                  <a:solidFill>
                    <a:schemeClr val="bg1"/>
                  </a:solidFill>
                  <a:latin typeface="Cairo"/>
                  <a:cs typeface="Cairo"/>
                </a:endParaRPr>
              </a:p>
            </p:txBody>
          </p:sp>
          <p:sp>
            <p:nvSpPr>
              <p:cNvPr id="61" name="TextBox 30">
                <a:extLst>
                  <a:ext uri="{FF2B5EF4-FFF2-40B4-BE49-F238E27FC236}">
                    <a16:creationId xmlns:a16="http://schemas.microsoft.com/office/drawing/2014/main" id="{F880F667-77A4-4092-9AB4-0E6FB3DB118E}"/>
                  </a:ext>
                </a:extLst>
              </p:cNvPr>
              <p:cNvSpPr txBox="1"/>
              <p:nvPr/>
            </p:nvSpPr>
            <p:spPr>
              <a:xfrm>
                <a:off x="2842389" y="5161876"/>
                <a:ext cx="11307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800" i="1">
                    <a:solidFill>
                      <a:schemeClr val="bg1"/>
                    </a:solidFill>
                    <a:latin typeface="Cairo"/>
                    <a:cs typeface="Cairo"/>
                  </a:defRPr>
                </a:lvl1pPr>
              </a:lstStyle>
              <a:p>
                <a:r>
                  <a:rPr lang="pt-BR" dirty="0"/>
                  <a:t>R$</a:t>
                </a:r>
                <a:endParaRPr lang="id-ID" dirty="0"/>
              </a:p>
            </p:txBody>
          </p:sp>
          <p:sp>
            <p:nvSpPr>
              <p:cNvPr id="59" name="TextBox 31">
                <a:extLst>
                  <a:ext uri="{FF2B5EF4-FFF2-40B4-BE49-F238E27FC236}">
                    <a16:creationId xmlns:a16="http://schemas.microsoft.com/office/drawing/2014/main" id="{DE6DE6D3-A4A1-4394-9502-62919249038D}"/>
                  </a:ext>
                </a:extLst>
              </p:cNvPr>
              <p:cNvSpPr txBox="1"/>
              <p:nvPr/>
            </p:nvSpPr>
            <p:spPr>
              <a:xfrm>
                <a:off x="5627983" y="5161876"/>
                <a:ext cx="24956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p</a:t>
                </a:r>
                <a:r>
                  <a:rPr lang="id-ID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or mês</a:t>
                </a:r>
              </a:p>
            </p:txBody>
          </p:sp>
        </p:grpSp>
        <p:sp>
          <p:nvSpPr>
            <p:cNvPr id="109" name="TextBox 32">
              <a:extLst>
                <a:ext uri="{FF2B5EF4-FFF2-40B4-BE49-F238E27FC236}">
                  <a16:creationId xmlns:a16="http://schemas.microsoft.com/office/drawing/2014/main" id="{F15C3874-9CFA-4102-99A4-E33EEA24CC82}"/>
                </a:ext>
              </a:extLst>
            </p:cNvPr>
            <p:cNvSpPr txBox="1"/>
            <p:nvPr/>
          </p:nvSpPr>
          <p:spPr>
            <a:xfrm>
              <a:off x="1736567" y="6682145"/>
              <a:ext cx="6521187" cy="2954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pt-BR" b="1" dirty="0">
                  <a:solidFill>
                    <a:srgbClr val="FF6600"/>
                  </a:solidFill>
                  <a:latin typeface="Cairo"/>
                  <a:cs typeface="Cairo"/>
                </a:rPr>
                <a:t>TREINAMENTO E IMPLANTAÇÃO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dirty="0">
                  <a:solidFill>
                    <a:schemeClr val="bg1"/>
                  </a:solidFill>
                  <a:latin typeface="Cairo"/>
                  <a:cs typeface="Cairo"/>
                </a:rPr>
                <a:t>Gestão de Contas a Pagar e Receber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dirty="0">
                  <a:solidFill>
                    <a:schemeClr val="bg1"/>
                  </a:solidFill>
                  <a:latin typeface="Cairo"/>
                  <a:cs typeface="Cairo"/>
                </a:rPr>
                <a:t>Relatório de Fluxo de Caixa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dirty="0">
                  <a:solidFill>
                    <a:schemeClr val="bg1"/>
                  </a:solidFill>
                  <a:latin typeface="Cairo"/>
                  <a:cs typeface="Cairo"/>
                </a:rPr>
                <a:t>Conciliação Bancária</a:t>
              </a:r>
              <a:endParaRPr lang="id-ID" sz="2800" b="1" dirty="0">
                <a:solidFill>
                  <a:schemeClr val="bg1"/>
                </a:solidFill>
                <a:latin typeface="Cairo"/>
                <a:cs typeface="Cairo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1D7D775-F57E-40BD-B2C8-5CDF7CAC0D14}"/>
              </a:ext>
            </a:extLst>
          </p:cNvPr>
          <p:cNvGrpSpPr/>
          <p:nvPr/>
        </p:nvGrpSpPr>
        <p:grpSpPr>
          <a:xfrm>
            <a:off x="8712945" y="2234444"/>
            <a:ext cx="7057280" cy="8635958"/>
            <a:chOff x="8683625" y="2234444"/>
            <a:chExt cx="7057280" cy="8635958"/>
          </a:xfrm>
        </p:grpSpPr>
        <p:sp>
          <p:nvSpPr>
            <p:cNvPr id="95" name="Rectangle 97">
              <a:extLst>
                <a:ext uri="{FF2B5EF4-FFF2-40B4-BE49-F238E27FC236}">
                  <a16:creationId xmlns:a16="http://schemas.microsoft.com/office/drawing/2014/main" id="{F2407025-BBC0-44D1-BD2F-AB9061717785}"/>
                </a:ext>
              </a:extLst>
            </p:cNvPr>
            <p:cNvSpPr/>
            <p:nvPr/>
          </p:nvSpPr>
          <p:spPr>
            <a:xfrm>
              <a:off x="8683625" y="2234444"/>
              <a:ext cx="7057280" cy="1585694"/>
            </a:xfrm>
            <a:prstGeom prst="rect">
              <a:avLst/>
            </a:prstGeom>
            <a:solidFill>
              <a:srgbClr val="FF66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>
                <a:latin typeface="Cairo"/>
                <a:cs typeface="Cairo"/>
              </a:endParaRPr>
            </a:p>
          </p:txBody>
        </p:sp>
        <p:sp>
          <p:nvSpPr>
            <p:cNvPr id="110" name="Rectangle 48">
              <a:extLst>
                <a:ext uri="{FF2B5EF4-FFF2-40B4-BE49-F238E27FC236}">
                  <a16:creationId xmlns:a16="http://schemas.microsoft.com/office/drawing/2014/main" id="{DEED1F52-2622-4DEE-9651-1CB08CB2D449}"/>
                </a:ext>
              </a:extLst>
            </p:cNvPr>
            <p:cNvSpPr/>
            <p:nvPr/>
          </p:nvSpPr>
          <p:spPr>
            <a:xfrm>
              <a:off x="8683625" y="3895696"/>
              <a:ext cx="7057280" cy="6974706"/>
            </a:xfrm>
            <a:prstGeom prst="rect">
              <a:avLst/>
            </a:prstGeom>
            <a:solidFill>
              <a:srgbClr val="FF66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>
                <a:latin typeface="Cairo"/>
                <a:cs typeface="Cairo"/>
              </a:endParaRPr>
            </a:p>
          </p:txBody>
        </p:sp>
        <p:sp>
          <p:nvSpPr>
            <p:cNvPr id="96" name="TextBox 98">
              <a:extLst>
                <a:ext uri="{FF2B5EF4-FFF2-40B4-BE49-F238E27FC236}">
                  <a16:creationId xmlns:a16="http://schemas.microsoft.com/office/drawing/2014/main" id="{A84C74D1-0ABA-4B6B-90DB-2F4D239D516E}"/>
                </a:ext>
              </a:extLst>
            </p:cNvPr>
            <p:cNvSpPr txBox="1"/>
            <p:nvPr/>
          </p:nvSpPr>
          <p:spPr>
            <a:xfrm>
              <a:off x="8683625" y="2642571"/>
              <a:ext cx="70572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400" b="1" spc="300" dirty="0">
                  <a:solidFill>
                    <a:schemeClr val="bg1"/>
                  </a:solidFill>
                  <a:latin typeface="Cairo"/>
                  <a:cs typeface="Cairo"/>
                </a:rPr>
                <a:t>CLASSIC </a:t>
              </a:r>
            </a:p>
          </p:txBody>
        </p:sp>
        <p:sp>
          <p:nvSpPr>
            <p:cNvPr id="111" name="TextBox 68">
              <a:extLst>
                <a:ext uri="{FF2B5EF4-FFF2-40B4-BE49-F238E27FC236}">
                  <a16:creationId xmlns:a16="http://schemas.microsoft.com/office/drawing/2014/main" id="{82A72171-270B-4171-846A-94E367A81E25}"/>
                </a:ext>
              </a:extLst>
            </p:cNvPr>
            <p:cNvSpPr txBox="1"/>
            <p:nvPr/>
          </p:nvSpPr>
          <p:spPr>
            <a:xfrm>
              <a:off x="9527865" y="6346782"/>
              <a:ext cx="5480359" cy="2831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spcBef>
                  <a:spcPts val="600"/>
                </a:spcBef>
                <a:defRPr sz="1600" b="1">
                  <a:solidFill>
                    <a:srgbClr val="FF6600"/>
                  </a:solidFill>
                  <a:latin typeface="Cairo"/>
                  <a:cs typeface="Cairo"/>
                </a:defRPr>
              </a:lvl1pPr>
            </a:lstStyle>
            <a:p>
              <a:pPr algn="ctr">
                <a:spcAft>
                  <a:spcPts val="600"/>
                </a:spcAft>
              </a:pPr>
              <a:r>
                <a:rPr lang="pt-BR" sz="3600" dirty="0">
                  <a:solidFill>
                    <a:schemeClr val="bg1"/>
                  </a:solidFill>
                </a:rPr>
                <a:t>PLANO BÁSICO +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>
                  <a:solidFill>
                    <a:schemeClr val="bg1"/>
                  </a:solidFill>
                </a:rPr>
                <a:t>Agendamento Bancário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>
                  <a:solidFill>
                    <a:schemeClr val="bg1"/>
                  </a:solidFill>
                </a:rPr>
                <a:t>Emissão e envio de </a:t>
              </a:r>
              <a:r>
                <a:rPr lang="pt-BR" sz="2800" b="0" dirty="0" err="1">
                  <a:solidFill>
                    <a:schemeClr val="bg1"/>
                  </a:solidFill>
                </a:rPr>
                <a:t>NFSe</a:t>
              </a:r>
              <a:endParaRPr lang="pt-BR" sz="2800" b="0" dirty="0">
                <a:solidFill>
                  <a:schemeClr val="bg1"/>
                </a:solidFill>
              </a:endParaRP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>
                  <a:solidFill>
                    <a:schemeClr val="bg1"/>
                  </a:solidFill>
                </a:rPr>
                <a:t>Emissão/envio de Boletos Bancários</a:t>
              </a:r>
              <a:endParaRPr lang="id-ID" sz="2800" b="0" dirty="0">
                <a:solidFill>
                  <a:schemeClr val="bg1"/>
                </a:solidFill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60F93CA1-AE0F-401C-A48D-DB79A8723CA1}"/>
                </a:ext>
              </a:extLst>
            </p:cNvPr>
            <p:cNvGrpSpPr/>
            <p:nvPr/>
          </p:nvGrpSpPr>
          <p:grpSpPr>
            <a:xfrm>
              <a:off x="9527865" y="5022851"/>
              <a:ext cx="5861071" cy="923330"/>
              <a:chOff x="9786187" y="4668129"/>
              <a:chExt cx="5861071" cy="923330"/>
            </a:xfrm>
          </p:grpSpPr>
          <p:sp>
            <p:nvSpPr>
              <p:cNvPr id="73" name="TextBox 65">
                <a:extLst>
                  <a:ext uri="{FF2B5EF4-FFF2-40B4-BE49-F238E27FC236}">
                    <a16:creationId xmlns:a16="http://schemas.microsoft.com/office/drawing/2014/main" id="{5DE6BD74-08ED-46A1-A034-08374F02EA1B}"/>
                  </a:ext>
                </a:extLst>
              </p:cNvPr>
              <p:cNvSpPr txBox="1"/>
              <p:nvPr/>
            </p:nvSpPr>
            <p:spPr>
              <a:xfrm>
                <a:off x="10843317" y="4668129"/>
                <a:ext cx="273664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5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1.100,</a:t>
                </a:r>
                <a:r>
                  <a:rPr lang="pt-BR" sz="4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00</a:t>
                </a:r>
                <a:endParaRPr lang="id-ID" sz="4400" b="1" dirty="0">
                  <a:solidFill>
                    <a:schemeClr val="bg1"/>
                  </a:solidFill>
                  <a:latin typeface="Cairo"/>
                  <a:cs typeface="Cairo"/>
                </a:endParaRPr>
              </a:p>
            </p:txBody>
          </p:sp>
          <p:sp>
            <p:nvSpPr>
              <p:cNvPr id="114" name="TextBox 30">
                <a:extLst>
                  <a:ext uri="{FF2B5EF4-FFF2-40B4-BE49-F238E27FC236}">
                    <a16:creationId xmlns:a16="http://schemas.microsoft.com/office/drawing/2014/main" id="{B0BF118A-049E-45D4-8F2B-E1B3A8B67880}"/>
                  </a:ext>
                </a:extLst>
              </p:cNvPr>
              <p:cNvSpPr txBox="1"/>
              <p:nvPr/>
            </p:nvSpPr>
            <p:spPr>
              <a:xfrm>
                <a:off x="9786187" y="4868184"/>
                <a:ext cx="11307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800" i="1">
                    <a:solidFill>
                      <a:schemeClr val="bg1"/>
                    </a:solidFill>
                    <a:latin typeface="Cairo"/>
                    <a:cs typeface="Cairo"/>
                  </a:defRPr>
                </a:lvl1pPr>
              </a:lstStyle>
              <a:p>
                <a:r>
                  <a:rPr lang="pt-BR" dirty="0"/>
                  <a:t>R$</a:t>
                </a:r>
                <a:endParaRPr lang="id-ID" dirty="0"/>
              </a:p>
            </p:txBody>
          </p:sp>
          <p:sp>
            <p:nvSpPr>
              <p:cNvPr id="115" name="TextBox 31">
                <a:extLst>
                  <a:ext uri="{FF2B5EF4-FFF2-40B4-BE49-F238E27FC236}">
                    <a16:creationId xmlns:a16="http://schemas.microsoft.com/office/drawing/2014/main" id="{C2A780FD-EEC9-4172-9E99-95BC12D1F664}"/>
                  </a:ext>
                </a:extLst>
              </p:cNvPr>
              <p:cNvSpPr txBox="1"/>
              <p:nvPr/>
            </p:nvSpPr>
            <p:spPr>
              <a:xfrm>
                <a:off x="13151581" y="4868184"/>
                <a:ext cx="24956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p</a:t>
                </a:r>
                <a:r>
                  <a:rPr lang="id-ID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or mês</a:t>
                </a:r>
              </a:p>
            </p:txBody>
          </p:sp>
        </p:grp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578CEB2-D6F5-434C-B3E6-1DACE096B5D3}"/>
              </a:ext>
            </a:extLst>
          </p:cNvPr>
          <p:cNvGrpSpPr/>
          <p:nvPr/>
        </p:nvGrpSpPr>
        <p:grpSpPr>
          <a:xfrm>
            <a:off x="16106660" y="2769654"/>
            <a:ext cx="7057280" cy="7863647"/>
            <a:chOff x="16106660" y="2769654"/>
            <a:chExt cx="7057280" cy="7863647"/>
          </a:xfrm>
        </p:grpSpPr>
        <p:sp>
          <p:nvSpPr>
            <p:cNvPr id="106" name="Rectangle 101">
              <a:extLst>
                <a:ext uri="{FF2B5EF4-FFF2-40B4-BE49-F238E27FC236}">
                  <a16:creationId xmlns:a16="http://schemas.microsoft.com/office/drawing/2014/main" id="{B9216EFD-25E6-4C6B-BB72-556F1F4D4CC4}"/>
                </a:ext>
              </a:extLst>
            </p:cNvPr>
            <p:cNvSpPr/>
            <p:nvPr/>
          </p:nvSpPr>
          <p:spPr>
            <a:xfrm>
              <a:off x="16106660" y="2769654"/>
              <a:ext cx="7057280" cy="1389019"/>
            </a:xfrm>
            <a:prstGeom prst="rect">
              <a:avLst/>
            </a:prstGeom>
            <a:solidFill>
              <a:srgbClr val="0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>
                <a:latin typeface="Cairo"/>
                <a:cs typeface="Cairo"/>
              </a:endParaRPr>
            </a:p>
          </p:txBody>
        </p:sp>
        <p:sp>
          <p:nvSpPr>
            <p:cNvPr id="112" name="Rectangle 78">
              <a:extLst>
                <a:ext uri="{FF2B5EF4-FFF2-40B4-BE49-F238E27FC236}">
                  <a16:creationId xmlns:a16="http://schemas.microsoft.com/office/drawing/2014/main" id="{8AF0FA73-CFA4-4675-A18D-08AE1C06E7E3}"/>
                </a:ext>
              </a:extLst>
            </p:cNvPr>
            <p:cNvSpPr/>
            <p:nvPr/>
          </p:nvSpPr>
          <p:spPr>
            <a:xfrm>
              <a:off x="16106660" y="4213335"/>
              <a:ext cx="7057280" cy="6419966"/>
            </a:xfrm>
            <a:prstGeom prst="rect">
              <a:avLst/>
            </a:prstGeom>
            <a:solidFill>
              <a:srgbClr val="00000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>
                <a:latin typeface="Cairo"/>
                <a:cs typeface="Cairo"/>
              </a:endParaRPr>
            </a:p>
          </p:txBody>
        </p:sp>
        <p:sp>
          <p:nvSpPr>
            <p:cNvPr id="107" name="TextBox 102">
              <a:extLst>
                <a:ext uri="{FF2B5EF4-FFF2-40B4-BE49-F238E27FC236}">
                  <a16:creationId xmlns:a16="http://schemas.microsoft.com/office/drawing/2014/main" id="{4716674A-165E-432A-8BF3-FC6CE3FFFFA7}"/>
                </a:ext>
              </a:extLst>
            </p:cNvPr>
            <p:cNvSpPr txBox="1"/>
            <p:nvPr/>
          </p:nvSpPr>
          <p:spPr>
            <a:xfrm>
              <a:off x="16133665" y="3079443"/>
              <a:ext cx="70302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400" b="1" spc="300" dirty="0">
                  <a:solidFill>
                    <a:schemeClr val="bg1"/>
                  </a:solidFill>
                  <a:latin typeface="Cairo"/>
                  <a:cs typeface="Cairo"/>
                </a:rPr>
                <a:t>COMPLETE</a:t>
              </a:r>
            </a:p>
          </p:txBody>
        </p:sp>
        <p:sp>
          <p:nvSpPr>
            <p:cNvPr id="113" name="TextBox 89">
              <a:extLst>
                <a:ext uri="{FF2B5EF4-FFF2-40B4-BE49-F238E27FC236}">
                  <a16:creationId xmlns:a16="http://schemas.microsoft.com/office/drawing/2014/main" id="{EA920F4D-CC8E-4CD6-BF2B-2C27C92531A3}"/>
                </a:ext>
              </a:extLst>
            </p:cNvPr>
            <p:cNvSpPr txBox="1"/>
            <p:nvPr/>
          </p:nvSpPr>
          <p:spPr>
            <a:xfrm>
              <a:off x="17098827" y="6346782"/>
              <a:ext cx="5510394" cy="326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spcBef>
                  <a:spcPts val="600"/>
                </a:spcBef>
                <a:defRPr sz="1600" b="1">
                  <a:solidFill>
                    <a:schemeClr val="bg1"/>
                  </a:solidFill>
                  <a:latin typeface="Cairo"/>
                  <a:cs typeface="Cairo"/>
                </a:defRPr>
              </a:lvl1pPr>
            </a:lstStyle>
            <a:p>
              <a:pPr algn="ctr">
                <a:spcAft>
                  <a:spcPts val="600"/>
                </a:spcAft>
              </a:pPr>
              <a:r>
                <a:rPr lang="pt-BR" sz="3600" b="0" dirty="0">
                  <a:solidFill>
                    <a:srgbClr val="FF6600"/>
                  </a:solidFill>
                </a:rPr>
                <a:t>PLANO PREMIUM +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/>
                <a:t>Consultoria mensal de 2 horas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/>
                <a:t>Painel de Indicadores com Dashboard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800" b="0" dirty="0"/>
                <a:t>Índices de Performance Financeiro</a:t>
              </a:r>
              <a:endParaRPr lang="id-ID" sz="3600" b="0" dirty="0"/>
            </a:p>
          </p:txBody>
        </p:sp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B47E8F04-8C87-4CDB-86F3-79F17C64A5FD}"/>
                </a:ext>
              </a:extLst>
            </p:cNvPr>
            <p:cNvGrpSpPr/>
            <p:nvPr/>
          </p:nvGrpSpPr>
          <p:grpSpPr>
            <a:xfrm>
              <a:off x="17098826" y="5022851"/>
              <a:ext cx="5861071" cy="923330"/>
              <a:chOff x="16922028" y="4862773"/>
              <a:chExt cx="5861071" cy="923330"/>
            </a:xfrm>
          </p:grpSpPr>
          <p:sp>
            <p:nvSpPr>
              <p:cNvPr id="86" name="TextBox 86">
                <a:extLst>
                  <a:ext uri="{FF2B5EF4-FFF2-40B4-BE49-F238E27FC236}">
                    <a16:creationId xmlns:a16="http://schemas.microsoft.com/office/drawing/2014/main" id="{0D5A0347-C262-4044-B6AE-CCAB22628D3E}"/>
                  </a:ext>
                </a:extLst>
              </p:cNvPr>
              <p:cNvSpPr txBox="1"/>
              <p:nvPr/>
            </p:nvSpPr>
            <p:spPr>
              <a:xfrm>
                <a:off x="17853782" y="4862773"/>
                <a:ext cx="284163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5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2.500,</a:t>
                </a:r>
                <a:r>
                  <a:rPr lang="pt-BR" sz="4400" b="1" dirty="0">
                    <a:solidFill>
                      <a:schemeClr val="bg1"/>
                    </a:solidFill>
                    <a:latin typeface="Cairo"/>
                    <a:cs typeface="Cairo"/>
                  </a:rPr>
                  <a:t>00</a:t>
                </a:r>
                <a:endParaRPr lang="id-ID" sz="4400" b="1" dirty="0">
                  <a:solidFill>
                    <a:schemeClr val="bg1"/>
                  </a:solidFill>
                  <a:latin typeface="Cairo"/>
                  <a:cs typeface="Cairo"/>
                </a:endParaRPr>
              </a:p>
            </p:txBody>
          </p:sp>
          <p:sp>
            <p:nvSpPr>
              <p:cNvPr id="116" name="TextBox 30">
                <a:extLst>
                  <a:ext uri="{FF2B5EF4-FFF2-40B4-BE49-F238E27FC236}">
                    <a16:creationId xmlns:a16="http://schemas.microsoft.com/office/drawing/2014/main" id="{7E2CD865-C4E0-454B-AB33-ACBD66D3CB1C}"/>
                  </a:ext>
                </a:extLst>
              </p:cNvPr>
              <p:cNvSpPr txBox="1"/>
              <p:nvPr/>
            </p:nvSpPr>
            <p:spPr>
              <a:xfrm>
                <a:off x="16922028" y="5062828"/>
                <a:ext cx="11307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800" i="1">
                    <a:solidFill>
                      <a:schemeClr val="bg1"/>
                    </a:solidFill>
                    <a:latin typeface="Cairo"/>
                    <a:cs typeface="Cairo"/>
                  </a:defRPr>
                </a:lvl1pPr>
              </a:lstStyle>
              <a:p>
                <a:r>
                  <a:rPr lang="pt-BR" dirty="0"/>
                  <a:t>R$</a:t>
                </a:r>
                <a:endParaRPr lang="id-ID" dirty="0"/>
              </a:p>
            </p:txBody>
          </p:sp>
          <p:sp>
            <p:nvSpPr>
              <p:cNvPr id="117" name="TextBox 31">
                <a:extLst>
                  <a:ext uri="{FF2B5EF4-FFF2-40B4-BE49-F238E27FC236}">
                    <a16:creationId xmlns:a16="http://schemas.microsoft.com/office/drawing/2014/main" id="{8175D5BA-A30F-474F-B0EF-F757940A47BC}"/>
                  </a:ext>
                </a:extLst>
              </p:cNvPr>
              <p:cNvSpPr txBox="1"/>
              <p:nvPr/>
            </p:nvSpPr>
            <p:spPr>
              <a:xfrm>
                <a:off x="20287422" y="5062828"/>
                <a:ext cx="24956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p</a:t>
                </a:r>
                <a:r>
                  <a:rPr lang="id-ID" sz="2800" i="1" dirty="0">
                    <a:solidFill>
                      <a:schemeClr val="bg1"/>
                    </a:solidFill>
                    <a:latin typeface="Cairo"/>
                    <a:cs typeface="Cairo"/>
                  </a:rPr>
                  <a:t>or mês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899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8"/>
          <p:cNvSpPr txBox="1"/>
          <p:nvPr/>
        </p:nvSpPr>
        <p:spPr>
          <a:xfrm>
            <a:off x="11918187" y="533400"/>
            <a:ext cx="9268586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Responsabilidade</a:t>
            </a:r>
            <a:r>
              <a:rPr lang="pt-BR" sz="7200" spc="-300" dirty="0">
                <a:latin typeface="Cairo"/>
                <a:ea typeface="Roboto" charset="0"/>
                <a:cs typeface="Cairo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pt-BR" sz="7200" b="1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do cliente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D42891B-DDA1-4DFF-9195-ED7338273700}"/>
              </a:ext>
            </a:extLst>
          </p:cNvPr>
          <p:cNvGrpSpPr/>
          <p:nvPr/>
        </p:nvGrpSpPr>
        <p:grpSpPr>
          <a:xfrm>
            <a:off x="12070548" y="2760953"/>
            <a:ext cx="11211433" cy="1596399"/>
            <a:chOff x="12070548" y="2760953"/>
            <a:chExt cx="11211433" cy="1596399"/>
          </a:xfrm>
        </p:grpSpPr>
        <p:sp>
          <p:nvSpPr>
            <p:cNvPr id="4" name="Rectangle 3"/>
            <p:cNvSpPr/>
            <p:nvPr/>
          </p:nvSpPr>
          <p:spPr>
            <a:xfrm>
              <a:off x="12070548" y="2819400"/>
              <a:ext cx="1801403" cy="1422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Cairo Black"/>
                  <a:cs typeface="Cairo Black"/>
                </a:rPr>
                <a:t>1</a:t>
              </a:r>
            </a:p>
          </p:txBody>
        </p:sp>
        <p:sp>
          <p:nvSpPr>
            <p:cNvPr id="8" name="CaixaDeTexto 8"/>
            <p:cNvSpPr txBox="1"/>
            <p:nvPr/>
          </p:nvSpPr>
          <p:spPr>
            <a:xfrm>
              <a:off x="14017625" y="2760953"/>
              <a:ext cx="9264356" cy="15963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Enviar diariamente a documentação de forma digital para gestão de contas a pagar e contas a receber.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47468977-4181-41B7-B070-38A15E39830C}"/>
              </a:ext>
            </a:extLst>
          </p:cNvPr>
          <p:cNvGrpSpPr/>
          <p:nvPr/>
        </p:nvGrpSpPr>
        <p:grpSpPr>
          <a:xfrm>
            <a:off x="12070548" y="4897887"/>
            <a:ext cx="11211433" cy="1477513"/>
            <a:chOff x="12070548" y="4897887"/>
            <a:chExt cx="11211433" cy="1477513"/>
          </a:xfrm>
        </p:grpSpPr>
        <p:sp>
          <p:nvSpPr>
            <p:cNvPr id="5" name="Rectangle 4"/>
            <p:cNvSpPr/>
            <p:nvPr/>
          </p:nvSpPr>
          <p:spPr>
            <a:xfrm>
              <a:off x="12070548" y="4953000"/>
              <a:ext cx="1801403" cy="1422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Cairo Black"/>
                  <a:cs typeface="Cairo Black"/>
                </a:rPr>
                <a:t>2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14017625" y="4897887"/>
              <a:ext cx="9264356" cy="1083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A responsabilidade pelo  pagamento das contas  agendadas serão do cliente.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CAD9510-8CF5-4D35-A907-D737BD3ECDAC}"/>
              </a:ext>
            </a:extLst>
          </p:cNvPr>
          <p:cNvGrpSpPr/>
          <p:nvPr/>
        </p:nvGrpSpPr>
        <p:grpSpPr>
          <a:xfrm>
            <a:off x="12070548" y="6904363"/>
            <a:ext cx="11211433" cy="1452237"/>
            <a:chOff x="12070548" y="6904363"/>
            <a:chExt cx="11211433" cy="1452237"/>
          </a:xfrm>
        </p:grpSpPr>
        <p:sp>
          <p:nvSpPr>
            <p:cNvPr id="6" name="Rectangle 5"/>
            <p:cNvSpPr/>
            <p:nvPr/>
          </p:nvSpPr>
          <p:spPr>
            <a:xfrm>
              <a:off x="12070548" y="6934200"/>
              <a:ext cx="1801403" cy="1422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Cairo Black"/>
                  <a:cs typeface="Cairo Black"/>
                </a:rPr>
                <a:t>3</a:t>
              </a:r>
            </a:p>
          </p:txBody>
        </p:sp>
        <p:sp>
          <p:nvSpPr>
            <p:cNvPr id="10" name="CaixaDeTexto 8"/>
            <p:cNvSpPr txBox="1"/>
            <p:nvPr/>
          </p:nvSpPr>
          <p:spPr>
            <a:xfrm>
              <a:off x="14017625" y="6904363"/>
              <a:ext cx="9264356" cy="1083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Disponibilizar acesso aos extratos bancários através do internet banking.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1F356DC6-8BA2-4607-92C2-DB3EA1147C4F}"/>
              </a:ext>
            </a:extLst>
          </p:cNvPr>
          <p:cNvGrpSpPr/>
          <p:nvPr/>
        </p:nvGrpSpPr>
        <p:grpSpPr>
          <a:xfrm>
            <a:off x="12070548" y="8854623"/>
            <a:ext cx="11211433" cy="1489403"/>
            <a:chOff x="12070548" y="8854623"/>
            <a:chExt cx="11211433" cy="1489403"/>
          </a:xfrm>
        </p:grpSpPr>
        <p:sp>
          <p:nvSpPr>
            <p:cNvPr id="7" name="Rectangle 6"/>
            <p:cNvSpPr/>
            <p:nvPr/>
          </p:nvSpPr>
          <p:spPr>
            <a:xfrm>
              <a:off x="12070548" y="8921626"/>
              <a:ext cx="1801403" cy="1422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Cairo Black"/>
                  <a:cs typeface="Cairo Black"/>
                </a:rPr>
                <a:t>4</a:t>
              </a:r>
            </a:p>
          </p:txBody>
        </p:sp>
        <p:sp>
          <p:nvSpPr>
            <p:cNvPr id="11" name="CaixaDeTexto 8"/>
            <p:cNvSpPr txBox="1"/>
            <p:nvPr/>
          </p:nvSpPr>
          <p:spPr>
            <a:xfrm>
              <a:off x="14017625" y="8854623"/>
              <a:ext cx="9264356" cy="1083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Disponibilizar o certificado digital para importação automática de notas fiscais.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693D29B9-807C-446F-A4F1-3347D1CC4B75}"/>
              </a:ext>
            </a:extLst>
          </p:cNvPr>
          <p:cNvGrpSpPr/>
          <p:nvPr/>
        </p:nvGrpSpPr>
        <p:grpSpPr>
          <a:xfrm>
            <a:off x="12070548" y="11032362"/>
            <a:ext cx="11211433" cy="1464438"/>
            <a:chOff x="12070548" y="11032362"/>
            <a:chExt cx="11211433" cy="1464438"/>
          </a:xfrm>
        </p:grpSpPr>
        <p:sp>
          <p:nvSpPr>
            <p:cNvPr id="12" name="Rectangle 11"/>
            <p:cNvSpPr/>
            <p:nvPr/>
          </p:nvSpPr>
          <p:spPr>
            <a:xfrm>
              <a:off x="12070548" y="11074400"/>
              <a:ext cx="1801403" cy="1422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Cairo Black"/>
                  <a:cs typeface="Cairo Black"/>
                </a:rPr>
                <a:t>5</a:t>
              </a:r>
            </a:p>
          </p:txBody>
        </p:sp>
        <p:sp>
          <p:nvSpPr>
            <p:cNvPr id="13" name="CaixaDeTexto 8"/>
            <p:cNvSpPr txBox="1"/>
            <p:nvPr/>
          </p:nvSpPr>
          <p:spPr>
            <a:xfrm>
              <a:off x="14017625" y="11032362"/>
              <a:ext cx="9264356" cy="1083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Disponibilizar acesso aos sistemas gerenciais utilizados pela empresa </a:t>
              </a:r>
            </a:p>
          </p:txBody>
        </p:sp>
      </p:grpSp>
      <p:sp>
        <p:nvSpPr>
          <p:cNvPr id="18" name="CaixaDeTexto 8"/>
          <p:cNvSpPr txBox="1"/>
          <p:nvPr/>
        </p:nvSpPr>
        <p:spPr>
          <a:xfrm>
            <a:off x="1802930" y="4946655"/>
            <a:ext cx="7287902" cy="31547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9900" dirty="0">
                <a:solidFill>
                  <a:schemeClr val="bg1"/>
                </a:solidFill>
                <a:latin typeface="Cairo Black"/>
                <a:ea typeface="Roboto" charset="0"/>
                <a:cs typeface="Cairo Black"/>
              </a:rPr>
              <a:t>.</a:t>
            </a:r>
            <a:endParaRPr lang="pt-BR" sz="6600" dirty="0">
              <a:solidFill>
                <a:schemeClr val="bg1"/>
              </a:solidFill>
              <a:latin typeface="Cairo Black"/>
              <a:ea typeface="Roboto" charset="0"/>
              <a:cs typeface="Cairo Black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69669" y="2794000"/>
            <a:ext cx="8405211" cy="800250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hape 2896"/>
          <p:cNvSpPr/>
          <p:nvPr/>
        </p:nvSpPr>
        <p:spPr>
          <a:xfrm>
            <a:off x="5231027" y="3796501"/>
            <a:ext cx="465037" cy="9303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12" y="5053"/>
                </a:moveTo>
                <a:lnTo>
                  <a:pt x="11494" y="144"/>
                </a:lnTo>
                <a:cubicBezTo>
                  <a:pt x="11316" y="55"/>
                  <a:pt x="11071" y="0"/>
                  <a:pt x="10800" y="0"/>
                </a:cubicBezTo>
                <a:cubicBezTo>
                  <a:pt x="10529" y="0"/>
                  <a:pt x="10284" y="55"/>
                  <a:pt x="10106" y="144"/>
                </a:cubicBezTo>
                <a:lnTo>
                  <a:pt x="288" y="5053"/>
                </a:lnTo>
                <a:cubicBezTo>
                  <a:pt x="110" y="5142"/>
                  <a:pt x="0" y="5264"/>
                  <a:pt x="0" y="5400"/>
                </a:cubicBezTo>
                <a:cubicBezTo>
                  <a:pt x="0" y="5671"/>
                  <a:pt x="440" y="5891"/>
                  <a:pt x="982" y="5891"/>
                </a:cubicBezTo>
                <a:cubicBezTo>
                  <a:pt x="1253" y="5891"/>
                  <a:pt x="1498" y="5836"/>
                  <a:pt x="1676" y="5747"/>
                </a:cubicBezTo>
                <a:lnTo>
                  <a:pt x="9818" y="1676"/>
                </a:lnTo>
                <a:lnTo>
                  <a:pt x="9818" y="21109"/>
                </a:lnTo>
                <a:cubicBezTo>
                  <a:pt x="9818" y="21380"/>
                  <a:pt x="10258" y="21600"/>
                  <a:pt x="10800" y="21600"/>
                </a:cubicBezTo>
                <a:cubicBezTo>
                  <a:pt x="11342" y="21600"/>
                  <a:pt x="11782" y="21380"/>
                  <a:pt x="11782" y="21109"/>
                </a:cubicBezTo>
                <a:lnTo>
                  <a:pt x="11782" y="1676"/>
                </a:lnTo>
                <a:lnTo>
                  <a:pt x="19924" y="5747"/>
                </a:lnTo>
                <a:cubicBezTo>
                  <a:pt x="20102" y="5836"/>
                  <a:pt x="20347" y="5891"/>
                  <a:pt x="20618" y="5891"/>
                </a:cubicBezTo>
                <a:cubicBezTo>
                  <a:pt x="21160" y="5891"/>
                  <a:pt x="21600" y="5671"/>
                  <a:pt x="21600" y="5400"/>
                </a:cubicBezTo>
                <a:cubicBezTo>
                  <a:pt x="21600" y="5264"/>
                  <a:pt x="21490" y="5142"/>
                  <a:pt x="21312" y="50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pic>
        <p:nvPicPr>
          <p:cNvPr id="25" name="Espaço Reservado para Imagem 24">
            <a:extLst>
              <a:ext uri="{FF2B5EF4-FFF2-40B4-BE49-F238E27FC236}">
                <a16:creationId xmlns:a16="http://schemas.microsoft.com/office/drawing/2014/main" id="{F22D0BD0-B9F7-4931-8BAF-4E7412ED96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9" r="235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052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8"/>
          <p:cNvSpPr txBox="1"/>
          <p:nvPr/>
        </p:nvSpPr>
        <p:spPr>
          <a:xfrm>
            <a:off x="1063625" y="1295400"/>
            <a:ext cx="11733103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Vamos conversar</a:t>
            </a:r>
            <a:r>
              <a:rPr lang="en-US" sz="72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?</a:t>
            </a:r>
            <a:endParaRPr lang="pt-BR" sz="720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r>
              <a:rPr lang="pt-BR" sz="7200" b="1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Estamos à disposição!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01E421-5100-449E-AA4A-890F3E304A18}"/>
              </a:ext>
            </a:extLst>
          </p:cNvPr>
          <p:cNvSpPr/>
          <p:nvPr/>
        </p:nvSpPr>
        <p:spPr>
          <a:xfrm>
            <a:off x="0" y="11887201"/>
            <a:ext cx="24409111" cy="19050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53FDDC-1C30-4BD4-B233-2C90A661E5CA}"/>
              </a:ext>
            </a:extLst>
          </p:cNvPr>
          <p:cNvSpPr txBox="1"/>
          <p:nvPr/>
        </p:nvSpPr>
        <p:spPr>
          <a:xfrm>
            <a:off x="225425" y="12420600"/>
            <a:ext cx="15697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 dirty="0">
                <a:solidFill>
                  <a:schemeClr val="bg1"/>
                </a:solidFill>
              </a:rPr>
              <a:t>Norte BPO - Assessoria Financeira Ltda.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0853A2-37ED-4AFE-A0F1-915F50663F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6825" y="9448800"/>
            <a:ext cx="3771900" cy="37719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969B973-0FC4-4914-9127-CC429C4212A8}"/>
              </a:ext>
            </a:extLst>
          </p:cNvPr>
          <p:cNvSpPr txBox="1"/>
          <p:nvPr/>
        </p:nvSpPr>
        <p:spPr>
          <a:xfrm>
            <a:off x="1063625" y="4495800"/>
            <a:ext cx="9753600" cy="5868124"/>
          </a:xfrm>
          <a:prstGeom prst="rect">
            <a:avLst/>
          </a:prstGeom>
          <a:noFill/>
        </p:spPr>
        <p:txBody>
          <a:bodyPr wrap="square" lIns="324970" tIns="162486" rIns="324970" bIns="162486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4D4D4D"/>
                </a:solidFill>
                <a:latin typeface="Cairo" pitchFamily="2" charset="-78"/>
                <a:cs typeface="Cairo" pitchFamily="2" charset="-78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</a:rPr>
              <a:t>Tel: (11) 5116-5346</a:t>
            </a:r>
          </a:p>
          <a:p>
            <a:r>
              <a:rPr lang="pt-BR" sz="4000" dirty="0">
                <a:solidFill>
                  <a:schemeClr val="bg1"/>
                </a:solidFill>
              </a:rPr>
              <a:t>WhatsApp (11) 95682-2377</a:t>
            </a:r>
          </a:p>
          <a:p>
            <a:endParaRPr lang="pt-BR" sz="4000" dirty="0">
              <a:solidFill>
                <a:schemeClr val="bg1"/>
              </a:solidFill>
            </a:endParaRPr>
          </a:p>
          <a:p>
            <a:r>
              <a:rPr lang="pt-BR" sz="4000" b="0" dirty="0">
                <a:solidFill>
                  <a:schemeClr val="bg1"/>
                </a:solidFill>
              </a:rPr>
              <a:t>Rua José </a:t>
            </a:r>
            <a:r>
              <a:rPr lang="pt-BR" sz="4000" b="0" dirty="0" err="1">
                <a:solidFill>
                  <a:schemeClr val="bg1"/>
                </a:solidFill>
              </a:rPr>
              <a:t>Debieux</a:t>
            </a:r>
            <a:r>
              <a:rPr lang="pt-BR" sz="4000" b="0" dirty="0">
                <a:solidFill>
                  <a:schemeClr val="bg1"/>
                </a:solidFill>
              </a:rPr>
              <a:t>, 210</a:t>
            </a:r>
          </a:p>
          <a:p>
            <a:r>
              <a:rPr lang="pt-BR" sz="4000" b="0" dirty="0">
                <a:solidFill>
                  <a:schemeClr val="bg1"/>
                </a:solidFill>
              </a:rPr>
              <a:t>Santana - 02038-030 </a:t>
            </a:r>
          </a:p>
          <a:p>
            <a:r>
              <a:rPr lang="pt-BR" sz="4000" b="0" dirty="0">
                <a:solidFill>
                  <a:schemeClr val="bg1"/>
                </a:solidFill>
              </a:rPr>
              <a:t>São Paulo - SP   </a:t>
            </a:r>
          </a:p>
          <a:p>
            <a:endParaRPr lang="pt-BR" sz="4000" b="0" dirty="0">
              <a:solidFill>
                <a:schemeClr val="bg1"/>
              </a:solidFill>
            </a:endParaRPr>
          </a:p>
          <a:p>
            <a:r>
              <a:rPr lang="pt-BR" sz="4000" b="0" dirty="0">
                <a:solidFill>
                  <a:srgbClr val="FF66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sergiomelo@nortebpo.com.br</a:t>
            </a:r>
            <a:endParaRPr lang="pt-BR" sz="4000" b="0" dirty="0">
              <a:solidFill>
                <a:srgbClr val="FF6600"/>
              </a:solidFill>
            </a:endParaRPr>
          </a:p>
          <a:p>
            <a:r>
              <a:rPr lang="pt-BR" sz="4000" b="0" dirty="0">
                <a:solidFill>
                  <a:srgbClr val="FF66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www.nortebpo.com.br  </a:t>
            </a:r>
            <a:endParaRPr lang="pt-BR" sz="4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8"/>
          <p:cNvSpPr txBox="1"/>
          <p:nvPr/>
        </p:nvSpPr>
        <p:spPr>
          <a:xfrm>
            <a:off x="901116" y="4602704"/>
            <a:ext cx="10373309" cy="59104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Norte Assessoria Financeira nasce com propósito de ajudar pequenos e médios empresários a entender e aplicar as melhores práticas administrativas e financeiras em suas empresas</a:t>
            </a:r>
            <a:r>
              <a:rPr lang="pt-BR" sz="32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visando um futuro de crescimento e prosperidade com segurança e saúde financeira. Atuando desde 2018</a:t>
            </a:r>
            <a:r>
              <a:rPr lang="pt-BR" sz="32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estamos aplicando nossa metodologia de controle e organização em empresas de áreas e tamanho diversos. </a:t>
            </a:r>
          </a:p>
        </p:txBody>
      </p:sp>
      <p:sp>
        <p:nvSpPr>
          <p:cNvPr id="19" name="Google Shape;43;p5"/>
          <p:cNvSpPr txBox="1"/>
          <p:nvPr/>
        </p:nvSpPr>
        <p:spPr>
          <a:xfrm>
            <a:off x="11831147" y="4023933"/>
            <a:ext cx="3657822" cy="297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CC99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" name="CaixaDeTexto 8"/>
          <p:cNvSpPr txBox="1"/>
          <p:nvPr/>
        </p:nvSpPr>
        <p:spPr>
          <a:xfrm>
            <a:off x="987425" y="1208801"/>
            <a:ext cx="9268586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Um pouco sobre</a:t>
            </a:r>
            <a:endParaRPr lang="pt-BR" sz="7200" b="1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r>
              <a:rPr lang="pt-BR" sz="7200" b="1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a nossa empresa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8"/>
          <p:cNvSpPr txBox="1"/>
          <p:nvPr/>
        </p:nvSpPr>
        <p:spPr>
          <a:xfrm>
            <a:off x="11503025" y="1981200"/>
            <a:ext cx="11401761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Mas afinal, o que é</a:t>
            </a:r>
            <a:endParaRPr lang="pt-BR" sz="7200" b="1" spc="-30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r>
              <a:rPr lang="pt-BR" sz="7200" b="1" spc="-3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BPO Financeiro?</a:t>
            </a:r>
          </a:p>
        </p:txBody>
      </p:sp>
      <p:sp>
        <p:nvSpPr>
          <p:cNvPr id="15" name="CaixaDeTexto 8"/>
          <p:cNvSpPr txBox="1"/>
          <p:nvPr/>
        </p:nvSpPr>
        <p:spPr>
          <a:xfrm>
            <a:off x="11503025" y="4858464"/>
            <a:ext cx="11955463" cy="740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44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BPO é a abreviação de Business Process Outsourcing e em português significa a </a:t>
            </a:r>
            <a:r>
              <a:rPr lang="pt-BR" sz="44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terceirização dos processos de um negócio.</a:t>
            </a:r>
            <a:r>
              <a:rPr lang="pt-BR" sz="44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  </a:t>
            </a:r>
          </a:p>
          <a:p>
            <a:pPr>
              <a:lnSpc>
                <a:spcPct val="120000"/>
              </a:lnSpc>
            </a:pPr>
            <a:endParaRPr lang="pt-BR" sz="4400" dirty="0">
              <a:solidFill>
                <a:schemeClr val="bg1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120000"/>
              </a:lnSpc>
            </a:pPr>
            <a:r>
              <a:rPr lang="pt-BR" sz="4400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Quando tratamos de BPO Financeiro estamos falando em delegar a um agente externo, os processos ou alguns processos das atividades financeiras da empresa que antes eram realizados internamente.</a:t>
            </a:r>
          </a:p>
        </p:txBody>
      </p:sp>
      <p:sp>
        <p:nvSpPr>
          <p:cNvPr id="8" name="CaixaDeTexto 8"/>
          <p:cNvSpPr txBox="1"/>
          <p:nvPr/>
        </p:nvSpPr>
        <p:spPr>
          <a:xfrm>
            <a:off x="1139825" y="3359256"/>
            <a:ext cx="9753599" cy="83407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11500" b="1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BPO Financeiro</a:t>
            </a:r>
          </a:p>
          <a:p>
            <a:pPr>
              <a:lnSpc>
                <a:spcPct val="80000"/>
              </a:lnSpc>
            </a:pPr>
            <a:r>
              <a:rPr lang="pt-BR" sz="88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Uma revolução sem precedentes para o crescimento da sua empresa</a:t>
            </a:r>
            <a:endParaRPr lang="pt-BR" sz="10500" b="1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endParaRPr lang="pt-BR" sz="8800" b="1" dirty="0">
              <a:solidFill>
                <a:schemeClr val="bg1"/>
              </a:solidFill>
              <a:latin typeface="Cairo"/>
              <a:ea typeface="Roboto" charset="0"/>
              <a:cs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37895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398000" y="5347305"/>
            <a:ext cx="3509732" cy="3509732"/>
          </a:xfrm>
          <a:prstGeom prst="ellipse">
            <a:avLst/>
          </a:prstGeom>
          <a:noFill/>
          <a:ln w="762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ACAE039-D88A-44DF-BE34-1EF4BF434F4F}"/>
              </a:ext>
            </a:extLst>
          </p:cNvPr>
          <p:cNvGrpSpPr/>
          <p:nvPr/>
        </p:nvGrpSpPr>
        <p:grpSpPr>
          <a:xfrm>
            <a:off x="2971369" y="6085703"/>
            <a:ext cx="7426631" cy="2015643"/>
            <a:chOff x="2971369" y="6085703"/>
            <a:chExt cx="7426631" cy="2015643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3A238908-2BB3-4810-8B28-49C3394A8BC3}"/>
                </a:ext>
              </a:extLst>
            </p:cNvPr>
            <p:cNvGrpSpPr/>
            <p:nvPr/>
          </p:nvGrpSpPr>
          <p:grpSpPr>
            <a:xfrm>
              <a:off x="7374536" y="6085703"/>
              <a:ext cx="3023464" cy="2015643"/>
              <a:chOff x="7374536" y="6085703"/>
              <a:chExt cx="3023464" cy="2015643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7374536" y="6085703"/>
                <a:ext cx="2015643" cy="2015643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99"/>
              </a:p>
            </p:txBody>
          </p:sp>
          <p:sp>
            <p:nvSpPr>
              <p:cNvPr id="19" name="Shape 2546"/>
              <p:cNvSpPr/>
              <p:nvPr/>
            </p:nvSpPr>
            <p:spPr>
              <a:xfrm>
                <a:off x="7953531" y="6726138"/>
                <a:ext cx="857653" cy="7347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18" y="20400"/>
                    </a:moveTo>
                    <a:lnTo>
                      <a:pt x="18655" y="20400"/>
                    </a:lnTo>
                    <a:lnTo>
                      <a:pt x="18655" y="1200"/>
                    </a:lnTo>
                    <a:lnTo>
                      <a:pt x="20618" y="1200"/>
                    </a:lnTo>
                    <a:cubicBezTo>
                      <a:pt x="20618" y="1200"/>
                      <a:pt x="20618" y="20400"/>
                      <a:pt x="20618" y="20400"/>
                    </a:cubicBezTo>
                    <a:close/>
                    <a:moveTo>
                      <a:pt x="21109" y="0"/>
                    </a:moveTo>
                    <a:lnTo>
                      <a:pt x="18164" y="0"/>
                    </a:lnTo>
                    <a:cubicBezTo>
                      <a:pt x="17893" y="0"/>
                      <a:pt x="17673" y="269"/>
                      <a:pt x="17673" y="600"/>
                    </a:cubicBezTo>
                    <a:lnTo>
                      <a:pt x="17673" y="21000"/>
                    </a:lnTo>
                    <a:cubicBezTo>
                      <a:pt x="17673" y="21332"/>
                      <a:pt x="17893" y="21600"/>
                      <a:pt x="18164" y="21600"/>
                    </a:cubicBezTo>
                    <a:lnTo>
                      <a:pt x="21109" y="21600"/>
                    </a:lnTo>
                    <a:cubicBezTo>
                      <a:pt x="21380" y="21600"/>
                      <a:pt x="21600" y="21332"/>
                      <a:pt x="21600" y="21000"/>
                    </a:cubicBezTo>
                    <a:lnTo>
                      <a:pt x="21600" y="600"/>
                    </a:lnTo>
                    <a:cubicBezTo>
                      <a:pt x="21600" y="269"/>
                      <a:pt x="21380" y="0"/>
                      <a:pt x="21109" y="0"/>
                    </a:cubicBezTo>
                    <a:moveTo>
                      <a:pt x="8836" y="20400"/>
                    </a:moveTo>
                    <a:lnTo>
                      <a:pt x="6873" y="20400"/>
                    </a:lnTo>
                    <a:lnTo>
                      <a:pt x="6873" y="3600"/>
                    </a:lnTo>
                    <a:lnTo>
                      <a:pt x="8836" y="3600"/>
                    </a:lnTo>
                    <a:cubicBezTo>
                      <a:pt x="8836" y="3600"/>
                      <a:pt x="8836" y="20400"/>
                      <a:pt x="8836" y="20400"/>
                    </a:cubicBezTo>
                    <a:close/>
                    <a:moveTo>
                      <a:pt x="9327" y="2400"/>
                    </a:moveTo>
                    <a:lnTo>
                      <a:pt x="6382" y="2400"/>
                    </a:lnTo>
                    <a:cubicBezTo>
                      <a:pt x="6111" y="2400"/>
                      <a:pt x="5891" y="2669"/>
                      <a:pt x="5891" y="3000"/>
                    </a:cubicBezTo>
                    <a:lnTo>
                      <a:pt x="5891" y="21000"/>
                    </a:lnTo>
                    <a:cubicBezTo>
                      <a:pt x="5891" y="21332"/>
                      <a:pt x="6111" y="21600"/>
                      <a:pt x="6382" y="21600"/>
                    </a:cubicBezTo>
                    <a:lnTo>
                      <a:pt x="9327" y="21600"/>
                    </a:lnTo>
                    <a:cubicBezTo>
                      <a:pt x="9598" y="21600"/>
                      <a:pt x="9818" y="21332"/>
                      <a:pt x="9818" y="21000"/>
                    </a:cubicBezTo>
                    <a:lnTo>
                      <a:pt x="9818" y="3000"/>
                    </a:lnTo>
                    <a:cubicBezTo>
                      <a:pt x="9818" y="2669"/>
                      <a:pt x="9598" y="2400"/>
                      <a:pt x="9327" y="2400"/>
                    </a:cubicBezTo>
                    <a:moveTo>
                      <a:pt x="14727" y="20400"/>
                    </a:moveTo>
                    <a:lnTo>
                      <a:pt x="12764" y="20400"/>
                    </a:lnTo>
                    <a:lnTo>
                      <a:pt x="12764" y="10800"/>
                    </a:lnTo>
                    <a:lnTo>
                      <a:pt x="14727" y="10800"/>
                    </a:lnTo>
                    <a:cubicBezTo>
                      <a:pt x="14727" y="10800"/>
                      <a:pt x="14727" y="20400"/>
                      <a:pt x="14727" y="20400"/>
                    </a:cubicBezTo>
                    <a:close/>
                    <a:moveTo>
                      <a:pt x="15218" y="9600"/>
                    </a:moveTo>
                    <a:lnTo>
                      <a:pt x="12273" y="9600"/>
                    </a:lnTo>
                    <a:cubicBezTo>
                      <a:pt x="12002" y="9600"/>
                      <a:pt x="11782" y="9869"/>
                      <a:pt x="11782" y="10200"/>
                    </a:cubicBezTo>
                    <a:lnTo>
                      <a:pt x="11782" y="21000"/>
                    </a:lnTo>
                    <a:cubicBezTo>
                      <a:pt x="11782" y="21332"/>
                      <a:pt x="12002" y="21600"/>
                      <a:pt x="12273" y="21600"/>
                    </a:cubicBezTo>
                    <a:lnTo>
                      <a:pt x="15218" y="21600"/>
                    </a:lnTo>
                    <a:cubicBezTo>
                      <a:pt x="15489" y="21600"/>
                      <a:pt x="15709" y="21332"/>
                      <a:pt x="15709" y="21000"/>
                    </a:cubicBezTo>
                    <a:lnTo>
                      <a:pt x="15709" y="10200"/>
                    </a:lnTo>
                    <a:cubicBezTo>
                      <a:pt x="15709" y="9869"/>
                      <a:pt x="15489" y="9600"/>
                      <a:pt x="15218" y="9600"/>
                    </a:cubicBezTo>
                    <a:moveTo>
                      <a:pt x="2945" y="20400"/>
                    </a:moveTo>
                    <a:lnTo>
                      <a:pt x="982" y="20400"/>
                    </a:lnTo>
                    <a:lnTo>
                      <a:pt x="982" y="14400"/>
                    </a:lnTo>
                    <a:lnTo>
                      <a:pt x="2945" y="14400"/>
                    </a:lnTo>
                    <a:cubicBezTo>
                      <a:pt x="2945" y="14400"/>
                      <a:pt x="2945" y="20400"/>
                      <a:pt x="2945" y="20400"/>
                    </a:cubicBezTo>
                    <a:close/>
                    <a:moveTo>
                      <a:pt x="3436" y="13200"/>
                    </a:moveTo>
                    <a:lnTo>
                      <a:pt x="491" y="13200"/>
                    </a:lnTo>
                    <a:cubicBezTo>
                      <a:pt x="220" y="13200"/>
                      <a:pt x="0" y="13469"/>
                      <a:pt x="0" y="13800"/>
                    </a:cubicBezTo>
                    <a:lnTo>
                      <a:pt x="0" y="21000"/>
                    </a:lnTo>
                    <a:cubicBezTo>
                      <a:pt x="0" y="21332"/>
                      <a:pt x="220" y="21600"/>
                      <a:pt x="491" y="21600"/>
                    </a:cubicBezTo>
                    <a:lnTo>
                      <a:pt x="3436" y="21600"/>
                    </a:lnTo>
                    <a:cubicBezTo>
                      <a:pt x="3707" y="21600"/>
                      <a:pt x="3927" y="21332"/>
                      <a:pt x="3927" y="21000"/>
                    </a:cubicBezTo>
                    <a:lnTo>
                      <a:pt x="3927" y="13800"/>
                    </a:lnTo>
                    <a:cubicBezTo>
                      <a:pt x="3927" y="13469"/>
                      <a:pt x="3707" y="13200"/>
                      <a:pt x="3436" y="132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0" tIns="14280" rIns="14280" bIns="14280" anchor="ctr"/>
              <a:lstStyle/>
              <a:p>
                <a:pPr defTabSz="171348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  <p:cxnSp>
            <p:nvCxnSpPr>
              <p:cNvPr id="38" name="Straight Connector 37"/>
              <p:cNvCxnSpPr>
                <a:stCxn id="6" idx="6"/>
                <a:endCxn id="2" idx="2"/>
              </p:cNvCxnSpPr>
              <p:nvPr/>
            </p:nvCxnSpPr>
            <p:spPr>
              <a:xfrm>
                <a:off x="9390179" y="7093525"/>
                <a:ext cx="1007821" cy="8646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CaixaDeTexto 8"/>
            <p:cNvSpPr txBox="1"/>
            <p:nvPr/>
          </p:nvSpPr>
          <p:spPr>
            <a:xfrm>
              <a:off x="2971369" y="6618982"/>
              <a:ext cx="4189544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Acompanhamento de Métricas e Resultados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</p:grpSp>
      <p:sp>
        <p:nvSpPr>
          <p:cNvPr id="39" name="CaixaDeTexto 8"/>
          <p:cNvSpPr txBox="1"/>
          <p:nvPr/>
        </p:nvSpPr>
        <p:spPr>
          <a:xfrm>
            <a:off x="1099191" y="1235039"/>
            <a:ext cx="4189545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15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Nossos</a:t>
            </a:r>
            <a:endParaRPr lang="pt-BR" sz="7200" b="1" spc="-15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r>
              <a:rPr lang="pt-BR" sz="7200" b="1" spc="-15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serviços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937E0E10-CC78-4A25-8B55-1B6A5C405B07}"/>
              </a:ext>
            </a:extLst>
          </p:cNvPr>
          <p:cNvGrpSpPr/>
          <p:nvPr/>
        </p:nvGrpSpPr>
        <p:grpSpPr>
          <a:xfrm>
            <a:off x="3991193" y="8343048"/>
            <a:ext cx="6920795" cy="2529632"/>
            <a:chOff x="3991193" y="8343048"/>
            <a:chExt cx="6920795" cy="2529632"/>
          </a:xfrm>
        </p:grpSpPr>
        <p:sp>
          <p:nvSpPr>
            <p:cNvPr id="54" name="CaixaDeTexto 8"/>
            <p:cNvSpPr txBox="1"/>
            <p:nvPr/>
          </p:nvSpPr>
          <p:spPr>
            <a:xfrm>
              <a:off x="3991193" y="9261779"/>
              <a:ext cx="4024414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Conciliação Bancária e de Caixa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DE5BD6CF-8F33-42BB-B550-B7C64F84A79A}"/>
                </a:ext>
              </a:extLst>
            </p:cNvPr>
            <p:cNvGrpSpPr/>
            <p:nvPr/>
          </p:nvGrpSpPr>
          <p:grpSpPr>
            <a:xfrm>
              <a:off x="8382357" y="8343048"/>
              <a:ext cx="2529631" cy="2529632"/>
              <a:chOff x="8382357" y="8343048"/>
              <a:chExt cx="2529631" cy="252963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8382357" y="8857037"/>
                <a:ext cx="2015643" cy="2015643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99"/>
              </a:p>
            </p:txBody>
          </p:sp>
          <p:cxnSp>
            <p:nvCxnSpPr>
              <p:cNvPr id="32" name="Straight Connector 31"/>
              <p:cNvCxnSpPr>
                <a:stCxn id="10" idx="7"/>
                <a:endCxn id="2" idx="3"/>
              </p:cNvCxnSpPr>
              <p:nvPr/>
            </p:nvCxnSpPr>
            <p:spPr>
              <a:xfrm flipV="1">
                <a:off x="10102815" y="8343048"/>
                <a:ext cx="809173" cy="8091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3" name="Gráfico 72">
                <a:extLst>
                  <a:ext uri="{FF2B5EF4-FFF2-40B4-BE49-F238E27FC236}">
                    <a16:creationId xmlns:a16="http://schemas.microsoft.com/office/drawing/2014/main" id="{9C1198A0-A3A6-480C-AB74-AEE89BA7D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826951" y="9284002"/>
                <a:ext cx="1077218" cy="1077218"/>
              </a:xfrm>
              <a:prstGeom prst="rect">
                <a:avLst/>
              </a:prstGeom>
            </p:spPr>
          </p:pic>
        </p:grp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FB7F92E1-1FB5-4029-96CA-3A6975063036}"/>
              </a:ext>
            </a:extLst>
          </p:cNvPr>
          <p:cNvGrpSpPr/>
          <p:nvPr/>
        </p:nvGrpSpPr>
        <p:grpSpPr>
          <a:xfrm>
            <a:off x="13829909" y="6085703"/>
            <a:ext cx="6966092" cy="2015643"/>
            <a:chOff x="13829909" y="6085703"/>
            <a:chExt cx="6966092" cy="2015643"/>
          </a:xfrm>
        </p:grpSpPr>
        <p:sp>
          <p:nvSpPr>
            <p:cNvPr id="5" name="Oval 4"/>
            <p:cNvSpPr/>
            <p:nvPr/>
          </p:nvSpPr>
          <p:spPr>
            <a:xfrm>
              <a:off x="14915553" y="6085703"/>
              <a:ext cx="2015643" cy="2015643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99"/>
            </a:p>
          </p:txBody>
        </p:sp>
        <p:cxnSp>
          <p:nvCxnSpPr>
            <p:cNvPr id="41" name="Straight Connector 40"/>
            <p:cNvCxnSpPr>
              <a:cxnSpLocks/>
              <a:endCxn id="5" idx="2"/>
            </p:cNvCxnSpPr>
            <p:nvPr/>
          </p:nvCxnSpPr>
          <p:spPr>
            <a:xfrm flipV="1">
              <a:off x="13829909" y="7093525"/>
              <a:ext cx="1085644" cy="864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aixaDeTexto 8"/>
            <p:cNvSpPr txBox="1"/>
            <p:nvPr/>
          </p:nvSpPr>
          <p:spPr>
            <a:xfrm>
              <a:off x="17134819" y="6319391"/>
              <a:ext cx="366118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Emissão e envio de Notas Fiscais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pic>
          <p:nvPicPr>
            <p:cNvPr id="75" name="Gráfico 74">
              <a:extLst>
                <a:ext uri="{FF2B5EF4-FFF2-40B4-BE49-F238E27FC236}">
                  <a16:creationId xmlns:a16="http://schemas.microsoft.com/office/drawing/2014/main" id="{4CD66C65-FD77-468D-9109-F01283681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531296" y="6577267"/>
              <a:ext cx="833180" cy="1049807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B174326E-DA78-42A8-9B8C-BD18771CC216}"/>
              </a:ext>
            </a:extLst>
          </p:cNvPr>
          <p:cNvGrpSpPr/>
          <p:nvPr/>
        </p:nvGrpSpPr>
        <p:grpSpPr>
          <a:xfrm>
            <a:off x="13331825" y="8250420"/>
            <a:ext cx="6738427" cy="2622260"/>
            <a:chOff x="13331825" y="8250420"/>
            <a:chExt cx="6738427" cy="2622260"/>
          </a:xfrm>
        </p:grpSpPr>
        <p:sp>
          <p:nvSpPr>
            <p:cNvPr id="50" name="CaixaDeTexto 8"/>
            <p:cNvSpPr txBox="1"/>
            <p:nvPr/>
          </p:nvSpPr>
          <p:spPr>
            <a:xfrm>
              <a:off x="16341172" y="9194352"/>
              <a:ext cx="3729080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Emissão e envio de Boletos Bancários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5EF4F178-E037-4819-B82D-42B0DEB5D9CE}"/>
                </a:ext>
              </a:extLst>
            </p:cNvPr>
            <p:cNvGrpSpPr/>
            <p:nvPr/>
          </p:nvGrpSpPr>
          <p:grpSpPr>
            <a:xfrm>
              <a:off x="13331825" y="8250420"/>
              <a:ext cx="2591550" cy="2622260"/>
              <a:chOff x="13331825" y="8250420"/>
              <a:chExt cx="2591550" cy="262226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3907732" y="8857037"/>
                <a:ext cx="2015643" cy="2015643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99"/>
              </a:p>
            </p:txBody>
          </p:sp>
          <p:cxnSp>
            <p:nvCxnSpPr>
              <p:cNvPr id="44" name="Straight Connector 43"/>
              <p:cNvCxnSpPr>
                <a:cxnSpLocks/>
                <a:endCxn id="8" idx="1"/>
              </p:cNvCxnSpPr>
              <p:nvPr/>
            </p:nvCxnSpPr>
            <p:spPr>
              <a:xfrm>
                <a:off x="13331825" y="8250420"/>
                <a:ext cx="871091" cy="9018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9" name="Gráfico 78">
                <a:extLst>
                  <a:ext uri="{FF2B5EF4-FFF2-40B4-BE49-F238E27FC236}">
                    <a16:creationId xmlns:a16="http://schemas.microsoft.com/office/drawing/2014/main" id="{CA8E6E0D-BCDD-4CA1-BD83-536834FDE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4544674" y="9305781"/>
                <a:ext cx="884927" cy="1150405"/>
              </a:xfrm>
              <a:prstGeom prst="rect">
                <a:avLst/>
              </a:prstGeom>
            </p:spPr>
          </p:pic>
        </p:grp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D17BDA2-3FE4-4E2F-8D50-7B42E579CD7F}"/>
              </a:ext>
            </a:extLst>
          </p:cNvPr>
          <p:cNvGrpSpPr/>
          <p:nvPr/>
        </p:nvGrpSpPr>
        <p:grpSpPr>
          <a:xfrm>
            <a:off x="9580006" y="8799100"/>
            <a:ext cx="5199619" cy="4333454"/>
            <a:chOff x="9580006" y="8799100"/>
            <a:chExt cx="5199619" cy="4333454"/>
          </a:xfrm>
        </p:grpSpPr>
        <p:sp>
          <p:nvSpPr>
            <p:cNvPr id="4" name="Oval 3"/>
            <p:cNvSpPr/>
            <p:nvPr/>
          </p:nvSpPr>
          <p:spPr>
            <a:xfrm>
              <a:off x="11202739" y="9786610"/>
              <a:ext cx="2015643" cy="2015643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99"/>
            </a:p>
          </p:txBody>
        </p:sp>
        <p:cxnSp>
          <p:nvCxnSpPr>
            <p:cNvPr id="26" name="Straight Connector 25"/>
            <p:cNvCxnSpPr>
              <a:cxnSpLocks/>
              <a:endCxn id="4" idx="0"/>
            </p:cNvCxnSpPr>
            <p:nvPr/>
          </p:nvCxnSpPr>
          <p:spPr>
            <a:xfrm>
              <a:off x="12179815" y="8799100"/>
              <a:ext cx="30746" cy="98751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CaixaDeTexto 8"/>
            <p:cNvSpPr txBox="1"/>
            <p:nvPr/>
          </p:nvSpPr>
          <p:spPr>
            <a:xfrm>
              <a:off x="9580006" y="12055336"/>
              <a:ext cx="519961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Relatório de Fluxo de Caixa para Acompanhamento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pic>
          <p:nvPicPr>
            <p:cNvPr id="81" name="Gráfico 80">
              <a:extLst>
                <a:ext uri="{FF2B5EF4-FFF2-40B4-BE49-F238E27FC236}">
                  <a16:creationId xmlns:a16="http://schemas.microsoft.com/office/drawing/2014/main" id="{950BBC58-B4C6-4A96-B467-1474992BD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761878" y="10373066"/>
              <a:ext cx="781975" cy="1165585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99283FE-446B-4B8D-8232-05E7AEE6EA14}"/>
              </a:ext>
            </a:extLst>
          </p:cNvPr>
          <p:cNvGrpSpPr/>
          <p:nvPr/>
        </p:nvGrpSpPr>
        <p:grpSpPr>
          <a:xfrm>
            <a:off x="10475821" y="1164794"/>
            <a:ext cx="3354088" cy="4182511"/>
            <a:chOff x="10475821" y="1164794"/>
            <a:chExt cx="3354088" cy="4182511"/>
          </a:xfrm>
        </p:grpSpPr>
        <p:sp>
          <p:nvSpPr>
            <p:cNvPr id="3" name="Oval 2"/>
            <p:cNvSpPr/>
            <p:nvPr/>
          </p:nvSpPr>
          <p:spPr>
            <a:xfrm>
              <a:off x="11145045" y="2323841"/>
              <a:ext cx="2015643" cy="2015643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99"/>
            </a:p>
          </p:txBody>
        </p:sp>
        <p:cxnSp>
          <p:nvCxnSpPr>
            <p:cNvPr id="24" name="Straight Connector 23"/>
            <p:cNvCxnSpPr>
              <a:stCxn id="2" idx="0"/>
              <a:endCxn id="3" idx="4"/>
            </p:cNvCxnSpPr>
            <p:nvPr/>
          </p:nvCxnSpPr>
          <p:spPr>
            <a:xfrm flipV="1">
              <a:off x="12152866" y="4339484"/>
              <a:ext cx="0" cy="10078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aixaDeTexto 8"/>
            <p:cNvSpPr txBox="1"/>
            <p:nvPr/>
          </p:nvSpPr>
          <p:spPr>
            <a:xfrm>
              <a:off x="10475821" y="1164794"/>
              <a:ext cx="335408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Implantação e Treinamento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pic>
          <p:nvPicPr>
            <p:cNvPr id="83" name="Gráfico 82">
              <a:extLst>
                <a:ext uri="{FF2B5EF4-FFF2-40B4-BE49-F238E27FC236}">
                  <a16:creationId xmlns:a16="http://schemas.microsoft.com/office/drawing/2014/main" id="{959319FD-FF8F-44FD-94B0-49D848859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703645" y="2827920"/>
              <a:ext cx="869620" cy="869620"/>
            </a:xfrm>
            <a:prstGeom prst="rect">
              <a:avLst/>
            </a:prstGeom>
          </p:spPr>
        </p:pic>
      </p:grpSp>
      <p:pic>
        <p:nvPicPr>
          <p:cNvPr id="86" name="Imagem 85">
            <a:extLst>
              <a:ext uri="{FF2B5EF4-FFF2-40B4-BE49-F238E27FC236}">
                <a16:creationId xmlns:a16="http://schemas.microsoft.com/office/drawing/2014/main" id="{E1AD4E3D-E129-4081-8F10-9CDF5E5062E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17" y="4651940"/>
            <a:ext cx="3568983" cy="4147160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553D8336-46BD-4D9B-A6CF-56C1B2FBD785}"/>
              </a:ext>
            </a:extLst>
          </p:cNvPr>
          <p:cNvGrpSpPr/>
          <p:nvPr/>
        </p:nvGrpSpPr>
        <p:grpSpPr>
          <a:xfrm>
            <a:off x="4788641" y="3235854"/>
            <a:ext cx="5982882" cy="2529631"/>
            <a:chOff x="4788641" y="3235854"/>
            <a:chExt cx="5982882" cy="2529631"/>
          </a:xfrm>
        </p:grpSpPr>
        <p:sp>
          <p:nvSpPr>
            <p:cNvPr id="53" name="CaixaDeTexto 8"/>
            <p:cNvSpPr txBox="1"/>
            <p:nvPr/>
          </p:nvSpPr>
          <p:spPr>
            <a:xfrm>
              <a:off x="4788641" y="3543815"/>
              <a:ext cx="335408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Gestão de</a:t>
              </a:r>
            </a:p>
            <a:p>
              <a:pPr algn="r"/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Contas a Pagar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9ABD2B2B-A573-43F5-BB7E-B0094EE072D2}"/>
                </a:ext>
              </a:extLst>
            </p:cNvPr>
            <p:cNvGrpSpPr/>
            <p:nvPr/>
          </p:nvGrpSpPr>
          <p:grpSpPr>
            <a:xfrm>
              <a:off x="8241892" y="3235854"/>
              <a:ext cx="2529631" cy="2529631"/>
              <a:chOff x="8382357" y="3331662"/>
              <a:chExt cx="2529631" cy="2529631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8382357" y="3331662"/>
                <a:ext cx="2015643" cy="2015643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99" dirty="0"/>
              </a:p>
            </p:txBody>
          </p:sp>
          <p:cxnSp>
            <p:nvCxnSpPr>
              <p:cNvPr id="35" name="Straight Connector 34"/>
              <p:cNvCxnSpPr>
                <a:stCxn id="7" idx="5"/>
                <a:endCxn id="2" idx="1"/>
              </p:cNvCxnSpPr>
              <p:nvPr/>
            </p:nvCxnSpPr>
            <p:spPr>
              <a:xfrm>
                <a:off x="10102815" y="5052120"/>
                <a:ext cx="809173" cy="8091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7" name="Gráfico 106">
                <a:extLst>
                  <a:ext uri="{FF2B5EF4-FFF2-40B4-BE49-F238E27FC236}">
                    <a16:creationId xmlns:a16="http://schemas.microsoft.com/office/drawing/2014/main" id="{83AE9AAC-341F-44EA-9D21-B952A81474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8824090" y="3753408"/>
                <a:ext cx="1307416" cy="1137580"/>
              </a:xfrm>
              <a:prstGeom prst="rect">
                <a:avLst/>
              </a:prstGeom>
            </p:spPr>
          </p:pic>
        </p:grp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97C6440-1D5D-4226-BCAC-0E8790E5A9A4}"/>
              </a:ext>
            </a:extLst>
          </p:cNvPr>
          <p:cNvGrpSpPr/>
          <p:nvPr/>
        </p:nvGrpSpPr>
        <p:grpSpPr>
          <a:xfrm>
            <a:off x="13484225" y="3331662"/>
            <a:ext cx="6011579" cy="2611938"/>
            <a:chOff x="13484225" y="3331662"/>
            <a:chExt cx="6011579" cy="2611938"/>
          </a:xfrm>
        </p:grpSpPr>
        <p:sp>
          <p:nvSpPr>
            <p:cNvPr id="52" name="CaixaDeTexto 8"/>
            <p:cNvSpPr txBox="1"/>
            <p:nvPr/>
          </p:nvSpPr>
          <p:spPr>
            <a:xfrm>
              <a:off x="16141716" y="3482460"/>
              <a:ext cx="335408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Gestão de </a:t>
              </a:r>
            </a:p>
            <a:p>
              <a:r>
                <a:rPr lang="pt-BR" sz="32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Contas a Receber</a:t>
              </a:r>
              <a:endParaRPr lang="pt-BR" sz="11500" dirty="0">
                <a:solidFill>
                  <a:srgbClr val="4D4D4D"/>
                </a:solidFill>
                <a:latin typeface="Cairo"/>
                <a:ea typeface="Roboto" charset="0"/>
                <a:cs typeface="Cairo"/>
              </a:endParaRPr>
            </a:p>
          </p:txBody>
        </p: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9DB12018-83D4-49EA-A738-4305B8826ABF}"/>
                </a:ext>
              </a:extLst>
            </p:cNvPr>
            <p:cNvGrpSpPr/>
            <p:nvPr/>
          </p:nvGrpSpPr>
          <p:grpSpPr>
            <a:xfrm>
              <a:off x="13484225" y="3331662"/>
              <a:ext cx="2439150" cy="2611938"/>
              <a:chOff x="13484225" y="3331662"/>
              <a:chExt cx="2439150" cy="26119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3907732" y="3331662"/>
                <a:ext cx="2015643" cy="2015643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599"/>
              </a:p>
            </p:txBody>
          </p:sp>
          <p:cxnSp>
            <p:nvCxnSpPr>
              <p:cNvPr id="30" name="Straight Connector 29"/>
              <p:cNvCxnSpPr>
                <a:cxnSpLocks/>
                <a:endCxn id="9" idx="3"/>
              </p:cNvCxnSpPr>
              <p:nvPr/>
            </p:nvCxnSpPr>
            <p:spPr>
              <a:xfrm flipV="1">
                <a:off x="13484225" y="5052121"/>
                <a:ext cx="718691" cy="891479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9" name="Gráfico 108">
                <a:extLst>
                  <a:ext uri="{FF2B5EF4-FFF2-40B4-BE49-F238E27FC236}">
                    <a16:creationId xmlns:a16="http://schemas.microsoft.com/office/drawing/2014/main" id="{E77B1FAE-E64B-4AFA-853F-B9C49208FA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14411642" y="3815420"/>
                <a:ext cx="1352278" cy="11375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6660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4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500"/>
                            </p:stCondLst>
                            <p:childTnLst>
                              <p:par>
                                <p:cTn id="33" presetID="14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1" descr="pexels-photo-196655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51" b="21875"/>
          <a:stretch/>
        </p:blipFill>
        <p:spPr>
          <a:xfrm>
            <a:off x="-23256" y="6629400"/>
            <a:ext cx="24384000" cy="7620000"/>
          </a:xfrm>
          <a:prstGeom prst="rect">
            <a:avLst/>
          </a:prstGeom>
        </p:spPr>
      </p:pic>
      <p:sp>
        <p:nvSpPr>
          <p:cNvPr id="9" name="Rectangle 5"/>
          <p:cNvSpPr/>
          <p:nvPr/>
        </p:nvSpPr>
        <p:spPr>
          <a:xfrm>
            <a:off x="7335" y="6629400"/>
            <a:ext cx="24377650" cy="7619999"/>
          </a:xfrm>
          <a:prstGeom prst="rect">
            <a:avLst/>
          </a:prstGeom>
          <a:solidFill>
            <a:srgbClr val="000000">
              <a:alpha val="8313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8"/>
          <p:cNvSpPr txBox="1"/>
          <p:nvPr/>
        </p:nvSpPr>
        <p:spPr>
          <a:xfrm>
            <a:off x="397176" y="4963432"/>
            <a:ext cx="24377650" cy="27617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endParaRPr lang="pt-BR" sz="9600" b="1" spc="-150" dirty="0">
              <a:solidFill>
                <a:srgbClr val="CC9900"/>
              </a:solidFill>
              <a:latin typeface="Cairo" pitchFamily="2" charset="-78"/>
              <a:ea typeface="Roboto" charset="0"/>
              <a:cs typeface="Cairo" pitchFamily="2" charset="-78"/>
            </a:endParaRPr>
          </a:p>
          <a:p>
            <a:pPr algn="ctr">
              <a:lnSpc>
                <a:spcPts val="11600"/>
              </a:lnSpc>
            </a:pPr>
            <a:endParaRPr lang="pt-BR" sz="11500" dirty="0">
              <a:solidFill>
                <a:srgbClr val="FBB62B"/>
              </a:solidFill>
              <a:latin typeface="Arial" pitchFamily="34" charset="0"/>
              <a:ea typeface="Roboto" charset="0"/>
              <a:cs typeface="Arial" pitchFamily="34" charset="0"/>
            </a:endParaRPr>
          </a:p>
        </p:txBody>
      </p:sp>
      <p:sp>
        <p:nvSpPr>
          <p:cNvPr id="22" name="CaixaDeTexto 8"/>
          <p:cNvSpPr txBox="1"/>
          <p:nvPr/>
        </p:nvSpPr>
        <p:spPr>
          <a:xfrm>
            <a:off x="-3177" y="859692"/>
            <a:ext cx="24291869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72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Saiba como vamos </a:t>
            </a:r>
            <a:endParaRPr lang="pt-BR" sz="7200" b="1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 algn="ctr">
              <a:lnSpc>
                <a:spcPct val="80000"/>
              </a:lnSpc>
            </a:pPr>
            <a:r>
              <a:rPr lang="pt-BR" sz="7200" b="1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te ajudar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16071E9-BD38-41DA-8F85-0E56C358C33A}"/>
              </a:ext>
            </a:extLst>
          </p:cNvPr>
          <p:cNvGrpSpPr/>
          <p:nvPr/>
        </p:nvGrpSpPr>
        <p:grpSpPr>
          <a:xfrm>
            <a:off x="225425" y="4963432"/>
            <a:ext cx="8020213" cy="6190645"/>
            <a:chOff x="401902" y="5101454"/>
            <a:chExt cx="8020213" cy="6190645"/>
          </a:xfrm>
        </p:grpSpPr>
        <p:sp>
          <p:nvSpPr>
            <p:cNvPr id="17" name="Shape 1084"/>
            <p:cNvSpPr/>
            <p:nvPr/>
          </p:nvSpPr>
          <p:spPr>
            <a:xfrm>
              <a:off x="2407401" y="5101454"/>
              <a:ext cx="3094315" cy="3044054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599" dirty="0">
                <a:solidFill>
                  <a:schemeClr val="lt1"/>
                </a:solidFill>
                <a:sym typeface="Calibri"/>
              </a:endParaRPr>
            </a:p>
          </p:txBody>
        </p:sp>
        <p:sp>
          <p:nvSpPr>
            <p:cNvPr id="20" name="CaixaDeTexto 8">
              <a:extLst>
                <a:ext uri="{FF2B5EF4-FFF2-40B4-BE49-F238E27FC236}">
                  <a16:creationId xmlns:a16="http://schemas.microsoft.com/office/drawing/2014/main" id="{1207E11A-567B-4C41-9FB4-A23AF62EDBEC}"/>
                </a:ext>
              </a:extLst>
            </p:cNvPr>
            <p:cNvSpPr txBox="1"/>
            <p:nvPr/>
          </p:nvSpPr>
          <p:spPr>
            <a:xfrm>
              <a:off x="401902" y="8602708"/>
              <a:ext cx="8020213" cy="26893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Organizar e Controlar </a:t>
              </a:r>
              <a:b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</a:b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o Fluxo Financeiro</a:t>
              </a:r>
              <a:b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</a:br>
              <a:r>
                <a:rPr lang="pt-BR" sz="4400" dirty="0">
                  <a:solidFill>
                    <a:schemeClr val="bg1"/>
                  </a:solidFill>
                  <a:latin typeface="Cairo"/>
                  <a:ea typeface="Roboto" charset="0"/>
                  <a:cs typeface="Cairo"/>
                </a:rPr>
                <a:t>TUDO QUE ENTRA E SAI</a:t>
              </a:r>
            </a:p>
          </p:txBody>
        </p:sp>
        <p:pic>
          <p:nvPicPr>
            <p:cNvPr id="3" name="Gráfico 2">
              <a:extLst>
                <a:ext uri="{FF2B5EF4-FFF2-40B4-BE49-F238E27FC236}">
                  <a16:creationId xmlns:a16="http://schemas.microsoft.com/office/drawing/2014/main" id="{668CC3D8-94C4-47FC-9F98-2E1D2F15A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18848" y="5750645"/>
              <a:ext cx="893160" cy="1757509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117C258-5227-42C0-AA65-A698AF47D67E}"/>
              </a:ext>
            </a:extLst>
          </p:cNvPr>
          <p:cNvGrpSpPr/>
          <p:nvPr/>
        </p:nvGrpSpPr>
        <p:grpSpPr>
          <a:xfrm>
            <a:off x="9045266" y="4963432"/>
            <a:ext cx="7012719" cy="6217247"/>
            <a:chOff x="8452705" y="5105400"/>
            <a:chExt cx="7012719" cy="6217247"/>
          </a:xfrm>
        </p:grpSpPr>
        <p:sp>
          <p:nvSpPr>
            <p:cNvPr id="14" name="Shape 1084"/>
            <p:cNvSpPr/>
            <p:nvPr/>
          </p:nvSpPr>
          <p:spPr>
            <a:xfrm>
              <a:off x="10411907" y="5105400"/>
              <a:ext cx="3094315" cy="3044054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599">
                <a:solidFill>
                  <a:schemeClr val="lt1"/>
                </a:solidFill>
                <a:sym typeface="Calibri"/>
              </a:endParaRPr>
            </a:p>
          </p:txBody>
        </p:sp>
        <p:sp>
          <p:nvSpPr>
            <p:cNvPr id="18" name="CaixaDeTexto 8">
              <a:extLst>
                <a:ext uri="{FF2B5EF4-FFF2-40B4-BE49-F238E27FC236}">
                  <a16:creationId xmlns:a16="http://schemas.microsoft.com/office/drawing/2014/main" id="{17B79533-670A-46C4-B439-0797B1CACC45}"/>
                </a:ext>
              </a:extLst>
            </p:cNvPr>
            <p:cNvSpPr txBox="1"/>
            <p:nvPr/>
          </p:nvSpPr>
          <p:spPr>
            <a:xfrm>
              <a:off x="8452705" y="8604018"/>
              <a:ext cx="7012719" cy="27186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Processar e Interpretar </a:t>
              </a:r>
              <a:b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</a:b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Informações para melhor</a:t>
              </a:r>
              <a:r>
                <a:rPr lang="pt-BR" sz="4400" dirty="0">
                  <a:solidFill>
                    <a:srgbClr val="4D4D4D"/>
                  </a:solidFill>
                  <a:latin typeface="Cairo"/>
                  <a:ea typeface="Roboto" charset="0"/>
                  <a:cs typeface="Cairo"/>
                </a:rPr>
                <a:t> </a:t>
              </a:r>
              <a:b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</a:br>
              <a:r>
                <a:rPr lang="pt-BR" sz="4400" dirty="0">
                  <a:solidFill>
                    <a:schemeClr val="bg1"/>
                  </a:solidFill>
                  <a:latin typeface="Cairo"/>
                  <a:ea typeface="Roboto" charset="0"/>
                  <a:cs typeface="Cairo"/>
                </a:rPr>
                <a:t>TOMADA DE DECISÃO</a:t>
              </a:r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06DCCBF7-BEBF-4BF3-817F-6D8C299D0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016722" y="5685085"/>
              <a:ext cx="1884685" cy="1884685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6F69AC2-3240-439E-AB50-0112C93100E1}"/>
              </a:ext>
            </a:extLst>
          </p:cNvPr>
          <p:cNvGrpSpPr/>
          <p:nvPr/>
        </p:nvGrpSpPr>
        <p:grpSpPr>
          <a:xfrm>
            <a:off x="16836895" y="4963432"/>
            <a:ext cx="7451797" cy="6237113"/>
            <a:chOff x="16836895" y="5105400"/>
            <a:chExt cx="7451797" cy="6237113"/>
          </a:xfrm>
        </p:grpSpPr>
        <p:sp>
          <p:nvSpPr>
            <p:cNvPr id="8" name="Shape 1084"/>
            <p:cNvSpPr/>
            <p:nvPr/>
          </p:nvSpPr>
          <p:spPr>
            <a:xfrm>
              <a:off x="18704397" y="5105400"/>
              <a:ext cx="3094315" cy="3044054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599">
                <a:solidFill>
                  <a:schemeClr val="lt1"/>
                </a:solidFill>
                <a:sym typeface="Calibri"/>
              </a:endParaRPr>
            </a:p>
          </p:txBody>
        </p:sp>
        <p:sp>
          <p:nvSpPr>
            <p:cNvPr id="15" name="CaixaDeTexto 8">
              <a:extLst>
                <a:ext uri="{FF2B5EF4-FFF2-40B4-BE49-F238E27FC236}">
                  <a16:creationId xmlns:a16="http://schemas.microsoft.com/office/drawing/2014/main" id="{9DC96449-4219-44E1-9D2D-CE8875687C55}"/>
                </a:ext>
              </a:extLst>
            </p:cNvPr>
            <p:cNvSpPr txBox="1"/>
            <p:nvPr/>
          </p:nvSpPr>
          <p:spPr>
            <a:xfrm>
              <a:off x="16836895" y="8623884"/>
              <a:ext cx="7451797" cy="27186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Vamos te ajudar a </a:t>
              </a:r>
              <a:b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</a:br>
              <a:r>
                <a:rPr lang="pt-BR" sz="4400" dirty="0">
                  <a:solidFill>
                    <a:srgbClr val="FF6600"/>
                  </a:solidFill>
                  <a:latin typeface="Cairo"/>
                  <a:ea typeface="Roboto" charset="0"/>
                  <a:cs typeface="Cairo"/>
                </a:rPr>
                <a:t>encontrar o caminho da </a:t>
              </a:r>
              <a:endParaRPr lang="pt-BR" sz="4400" b="1" dirty="0">
                <a:solidFill>
                  <a:srgbClr val="FF6600"/>
                </a:solidFill>
                <a:latin typeface="Cairo"/>
                <a:ea typeface="Roboto" charset="0"/>
                <a:cs typeface="Cairo"/>
              </a:endParaRPr>
            </a:p>
            <a:p>
              <a:pPr algn="ctr">
                <a:lnSpc>
                  <a:spcPts val="7000"/>
                </a:lnSpc>
              </a:pPr>
              <a:r>
                <a:rPr lang="pt-BR" sz="4400" dirty="0">
                  <a:solidFill>
                    <a:srgbClr val="FFFFFF"/>
                  </a:solidFill>
                  <a:latin typeface="Cairo"/>
                  <a:ea typeface="Roboto" charset="0"/>
                  <a:cs typeface="Cairo"/>
                </a:rPr>
                <a:t>LUCRATIVIDADE</a:t>
              </a:r>
            </a:p>
          </p:txBody>
        </p:sp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6E5BDCF4-41AF-4E9E-8A8A-4CA2ED8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504025" y="5715000"/>
              <a:ext cx="1600200" cy="1859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989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u"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D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10BEEA67-7AEC-4132-926D-6BE93252FB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32" y="814272"/>
            <a:ext cx="19267293" cy="12901728"/>
          </a:xfrm>
          <a:prstGeom prst="rect">
            <a:avLst/>
          </a:prstGeom>
        </p:spPr>
      </p:pic>
      <p:sp>
        <p:nvSpPr>
          <p:cNvPr id="56" name="CaixaDeTexto 8"/>
          <p:cNvSpPr txBox="1"/>
          <p:nvPr/>
        </p:nvSpPr>
        <p:spPr>
          <a:xfrm>
            <a:off x="-3177" y="342480"/>
            <a:ext cx="24291869" cy="22211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83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A sua empresa lucra o quanto</a:t>
            </a:r>
            <a:endParaRPr lang="pt-BR" sz="7200" b="1" spc="-30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 algn="ctr">
              <a:lnSpc>
                <a:spcPts val="83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deveria lucrar?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89F4803-8B34-4499-9A79-648AC171C3F8}"/>
              </a:ext>
            </a:extLst>
          </p:cNvPr>
          <p:cNvGrpSpPr/>
          <p:nvPr/>
        </p:nvGrpSpPr>
        <p:grpSpPr>
          <a:xfrm>
            <a:off x="1749424" y="6627414"/>
            <a:ext cx="7111378" cy="2189676"/>
            <a:chOff x="1749424" y="6627414"/>
            <a:chExt cx="7111378" cy="2189676"/>
          </a:xfrm>
        </p:grpSpPr>
        <p:sp>
          <p:nvSpPr>
            <p:cNvPr id="122" name="Shape 2164"/>
            <p:cNvSpPr txBox="1"/>
            <p:nvPr/>
          </p:nvSpPr>
          <p:spPr>
            <a:xfrm flipH="1">
              <a:off x="1749424" y="6954977"/>
              <a:ext cx="3294309" cy="125565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Controla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todos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b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os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recursos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?</a:t>
              </a:r>
            </a:p>
          </p:txBody>
        </p:sp>
        <p:sp>
          <p:nvSpPr>
            <p:cNvPr id="119" name="Shape 2150"/>
            <p:cNvSpPr/>
            <p:nvPr/>
          </p:nvSpPr>
          <p:spPr>
            <a:xfrm>
              <a:off x="5427257" y="6627414"/>
              <a:ext cx="2189106" cy="2189676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599">
                <a:solidFill>
                  <a:schemeClr val="lt1"/>
                </a:solidFill>
                <a:sym typeface="Calibri"/>
              </a:endParaRPr>
            </a:p>
          </p:txBody>
        </p:sp>
        <p:cxnSp>
          <p:nvCxnSpPr>
            <p:cNvPr id="120" name="Shape 2157"/>
            <p:cNvCxnSpPr>
              <a:cxnSpLocks/>
            </p:cNvCxnSpPr>
            <p:nvPr/>
          </p:nvCxnSpPr>
          <p:spPr>
            <a:xfrm>
              <a:off x="7625412" y="7776135"/>
              <a:ext cx="1235390" cy="36751"/>
            </a:xfrm>
            <a:prstGeom prst="straightConnector1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E5A9944B-D9BD-4BC0-AC5C-41C31A692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50873" y="7265136"/>
              <a:ext cx="1180431" cy="988611"/>
            </a:xfrm>
            <a:prstGeom prst="rect">
              <a:avLst/>
            </a:prstGeom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C90E679-54E1-4A3B-BE03-2800628A942E}"/>
              </a:ext>
            </a:extLst>
          </p:cNvPr>
          <p:cNvGrpSpPr/>
          <p:nvPr/>
        </p:nvGrpSpPr>
        <p:grpSpPr>
          <a:xfrm>
            <a:off x="530224" y="10243157"/>
            <a:ext cx="7932413" cy="2189676"/>
            <a:chOff x="530224" y="10243157"/>
            <a:chExt cx="7932413" cy="2189676"/>
          </a:xfrm>
        </p:grpSpPr>
        <p:sp>
          <p:nvSpPr>
            <p:cNvPr id="128" name="Shape 2166"/>
            <p:cNvSpPr txBox="1"/>
            <p:nvPr/>
          </p:nvSpPr>
          <p:spPr>
            <a:xfrm flipH="1">
              <a:off x="530224" y="10867765"/>
              <a:ext cx="4540887" cy="125565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Mistura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conta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pessoal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com as da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?</a:t>
              </a:r>
              <a:endParaRPr lang="en-US" cap="none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CC651A5A-BEAD-4CD2-8C0A-14943B39597F}"/>
                </a:ext>
              </a:extLst>
            </p:cNvPr>
            <p:cNvGrpSpPr/>
            <p:nvPr/>
          </p:nvGrpSpPr>
          <p:grpSpPr>
            <a:xfrm>
              <a:off x="5331928" y="10243157"/>
              <a:ext cx="3130709" cy="2189676"/>
              <a:chOff x="5331928" y="10243157"/>
              <a:chExt cx="3130709" cy="2189676"/>
            </a:xfrm>
          </p:grpSpPr>
          <p:sp>
            <p:nvSpPr>
              <p:cNvPr id="125" name="Shape 2153"/>
              <p:cNvSpPr/>
              <p:nvPr/>
            </p:nvSpPr>
            <p:spPr>
              <a:xfrm>
                <a:off x="5331928" y="10243157"/>
                <a:ext cx="2189106" cy="2189676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3599">
                  <a:solidFill>
                    <a:schemeClr val="lt1"/>
                  </a:solidFill>
                  <a:sym typeface="Calibri"/>
                </a:endParaRPr>
              </a:p>
            </p:txBody>
          </p:sp>
          <p:cxnSp>
            <p:nvCxnSpPr>
              <p:cNvPr id="126" name="Shape 2159"/>
              <p:cNvCxnSpPr>
                <a:cxnSpLocks/>
                <a:stCxn id="125" idx="6"/>
              </p:cNvCxnSpPr>
              <p:nvPr/>
            </p:nvCxnSpPr>
            <p:spPr>
              <a:xfrm flipV="1">
                <a:off x="7521034" y="10702187"/>
                <a:ext cx="941603" cy="635808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pic>
            <p:nvPicPr>
              <p:cNvPr id="25" name="Gráfico 24">
                <a:extLst>
                  <a:ext uri="{FF2B5EF4-FFF2-40B4-BE49-F238E27FC236}">
                    <a16:creationId xmlns:a16="http://schemas.microsoft.com/office/drawing/2014/main" id="{63BA7D40-D6A7-4482-B419-04659D92A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674916" y="10867765"/>
                <a:ext cx="1503130" cy="940461"/>
              </a:xfrm>
              <a:prstGeom prst="rect">
                <a:avLst/>
              </a:prstGeom>
            </p:spPr>
          </p:pic>
        </p:grp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B2A2117-E146-4688-984D-11B0B293E36A}"/>
              </a:ext>
            </a:extLst>
          </p:cNvPr>
          <p:cNvGrpSpPr/>
          <p:nvPr/>
        </p:nvGrpSpPr>
        <p:grpSpPr>
          <a:xfrm>
            <a:off x="14552404" y="3503567"/>
            <a:ext cx="9220842" cy="2226584"/>
            <a:chOff x="14793870" y="3679332"/>
            <a:chExt cx="9220842" cy="2226584"/>
          </a:xfrm>
        </p:grpSpPr>
        <p:sp>
          <p:nvSpPr>
            <p:cNvPr id="134" name="Shape 2168"/>
            <p:cNvSpPr txBox="1"/>
            <p:nvPr/>
          </p:nvSpPr>
          <p:spPr>
            <a:xfrm flipH="1">
              <a:off x="18660032" y="4043857"/>
              <a:ext cx="5354680" cy="41593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Sabe o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lucro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do </a:t>
              </a:r>
              <a:b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seu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negócio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?</a:t>
              </a:r>
            </a:p>
          </p:txBody>
        </p: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6483F88F-0701-4E84-BEAB-877AE1F102CD}"/>
                </a:ext>
              </a:extLst>
            </p:cNvPr>
            <p:cNvGrpSpPr/>
            <p:nvPr/>
          </p:nvGrpSpPr>
          <p:grpSpPr>
            <a:xfrm>
              <a:off x="14793870" y="3679332"/>
              <a:ext cx="3490956" cy="2226584"/>
              <a:chOff x="14793870" y="3679332"/>
              <a:chExt cx="3490956" cy="2226584"/>
            </a:xfrm>
          </p:grpSpPr>
          <p:cxnSp>
            <p:nvCxnSpPr>
              <p:cNvPr id="132" name="Shape 2156"/>
              <p:cNvCxnSpPr>
                <a:cxnSpLocks/>
                <a:endCxn id="131" idx="2"/>
              </p:cNvCxnSpPr>
              <p:nvPr/>
            </p:nvCxnSpPr>
            <p:spPr>
              <a:xfrm flipV="1">
                <a:off x="14793870" y="4774170"/>
                <a:ext cx="1301850" cy="1131746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131" name="Shape 2152"/>
              <p:cNvSpPr/>
              <p:nvPr/>
            </p:nvSpPr>
            <p:spPr>
              <a:xfrm>
                <a:off x="16095720" y="3679332"/>
                <a:ext cx="2189106" cy="2189676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3599">
                  <a:solidFill>
                    <a:schemeClr val="lt1"/>
                  </a:solidFill>
                  <a:sym typeface="Calibri"/>
                </a:endParaRPr>
              </a:p>
            </p:txBody>
          </p:sp>
          <p:pic>
            <p:nvPicPr>
              <p:cNvPr id="44" name="Gráfico 43">
                <a:extLst>
                  <a:ext uri="{FF2B5EF4-FFF2-40B4-BE49-F238E27FC236}">
                    <a16:creationId xmlns:a16="http://schemas.microsoft.com/office/drawing/2014/main" id="{57D29916-BA6E-4E53-A02C-69DEA5F3D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6547815" y="4131712"/>
                <a:ext cx="1284916" cy="1284916"/>
              </a:xfrm>
              <a:prstGeom prst="rect">
                <a:avLst/>
              </a:prstGeom>
            </p:spPr>
          </p:pic>
        </p:grp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67E40E3-AD99-4A0D-841C-FA0C4E52D1C5}"/>
              </a:ext>
            </a:extLst>
          </p:cNvPr>
          <p:cNvGrpSpPr/>
          <p:nvPr/>
        </p:nvGrpSpPr>
        <p:grpSpPr>
          <a:xfrm>
            <a:off x="15107119" y="6816525"/>
            <a:ext cx="9162421" cy="2189676"/>
            <a:chOff x="14852291" y="6783761"/>
            <a:chExt cx="9162421" cy="2189676"/>
          </a:xfrm>
        </p:grpSpPr>
        <p:sp>
          <p:nvSpPr>
            <p:cNvPr id="140" name="Shape 2170"/>
            <p:cNvSpPr txBox="1"/>
            <p:nvPr/>
          </p:nvSpPr>
          <p:spPr>
            <a:xfrm flipH="1">
              <a:off x="18660032" y="7289259"/>
              <a:ext cx="5354680" cy="41593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Sua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têm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algum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controle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financeiro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?</a:t>
              </a:r>
              <a:endParaRPr lang="en-US" sz="3200" cap="none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DF96B307-6A04-4C00-9E10-D16A647C0111}"/>
                </a:ext>
              </a:extLst>
            </p:cNvPr>
            <p:cNvGrpSpPr/>
            <p:nvPr/>
          </p:nvGrpSpPr>
          <p:grpSpPr>
            <a:xfrm>
              <a:off x="14852291" y="6783761"/>
              <a:ext cx="3436101" cy="2189676"/>
              <a:chOff x="14852291" y="6783761"/>
              <a:chExt cx="3436101" cy="2189676"/>
            </a:xfrm>
          </p:grpSpPr>
          <p:sp>
            <p:nvSpPr>
              <p:cNvPr id="137" name="Shape 2149"/>
              <p:cNvSpPr/>
              <p:nvPr/>
            </p:nvSpPr>
            <p:spPr>
              <a:xfrm>
                <a:off x="16099286" y="6783761"/>
                <a:ext cx="2189106" cy="2189676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3599">
                  <a:solidFill>
                    <a:schemeClr val="lt1"/>
                  </a:solidFill>
                  <a:sym typeface="Calibri"/>
                </a:endParaRPr>
              </a:p>
            </p:txBody>
          </p:sp>
          <p:cxnSp>
            <p:nvCxnSpPr>
              <p:cNvPr id="138" name="Shape 2158"/>
              <p:cNvCxnSpPr>
                <a:cxnSpLocks/>
                <a:stCxn id="137" idx="2"/>
              </p:cNvCxnSpPr>
              <p:nvPr/>
            </p:nvCxnSpPr>
            <p:spPr>
              <a:xfrm flipH="1">
                <a:off x="14852291" y="7878599"/>
                <a:ext cx="1246995" cy="528373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pic>
            <p:nvPicPr>
              <p:cNvPr id="46" name="Gráfico 45">
                <a:extLst>
                  <a:ext uri="{FF2B5EF4-FFF2-40B4-BE49-F238E27FC236}">
                    <a16:creationId xmlns:a16="http://schemas.microsoft.com/office/drawing/2014/main" id="{600ADF07-045A-4103-BC88-6CEEB1212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6593394" y="7327432"/>
                <a:ext cx="1289003" cy="1079540"/>
              </a:xfrm>
              <a:prstGeom prst="rect">
                <a:avLst/>
              </a:prstGeom>
            </p:spPr>
          </p:pic>
        </p:grp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8109828-149D-4124-AA12-5A86A0EBC808}"/>
              </a:ext>
            </a:extLst>
          </p:cNvPr>
          <p:cNvGrpSpPr/>
          <p:nvPr/>
        </p:nvGrpSpPr>
        <p:grpSpPr>
          <a:xfrm>
            <a:off x="15016816" y="10272292"/>
            <a:ext cx="9368050" cy="2189676"/>
            <a:chOff x="15231171" y="10243157"/>
            <a:chExt cx="9368050" cy="2189676"/>
          </a:xfrm>
        </p:grpSpPr>
        <p:sp>
          <p:nvSpPr>
            <p:cNvPr id="146" name="Shape 2172"/>
            <p:cNvSpPr txBox="1"/>
            <p:nvPr/>
          </p:nvSpPr>
          <p:spPr>
            <a:xfrm flipH="1">
              <a:off x="19244541" y="10705044"/>
              <a:ext cx="5354680" cy="23914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A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tem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reserva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de </a:t>
              </a:r>
              <a:r>
                <a:rPr lang="en-US" cap="none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recursos</a:t>
              </a:r>
              <a:r>
                <a:rPr lang="en-US" cap="none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?</a:t>
              </a: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617566A9-5F17-416D-A472-B705A44B42DC}"/>
                </a:ext>
              </a:extLst>
            </p:cNvPr>
            <p:cNvGrpSpPr/>
            <p:nvPr/>
          </p:nvGrpSpPr>
          <p:grpSpPr>
            <a:xfrm>
              <a:off x="15231171" y="10243157"/>
              <a:ext cx="3642560" cy="2189676"/>
              <a:chOff x="15231171" y="10243157"/>
              <a:chExt cx="3642560" cy="2189676"/>
            </a:xfrm>
          </p:grpSpPr>
          <p:sp>
            <p:nvSpPr>
              <p:cNvPr id="143" name="Shape 2154"/>
              <p:cNvSpPr/>
              <p:nvPr/>
            </p:nvSpPr>
            <p:spPr>
              <a:xfrm>
                <a:off x="16684625" y="10243157"/>
                <a:ext cx="2189106" cy="2189676"/>
              </a:xfrm>
              <a:prstGeom prst="ellipse">
                <a:avLst/>
              </a:prstGeom>
              <a:solidFill>
                <a:srgbClr val="FF6600"/>
              </a:solidFill>
              <a:ln w="76200" cmpd="sng">
                <a:solidFill>
                  <a:srgbClr val="BFBFB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3599">
                  <a:solidFill>
                    <a:schemeClr val="lt1"/>
                  </a:solidFill>
                  <a:sym typeface="Calibri"/>
                </a:endParaRPr>
              </a:p>
            </p:txBody>
          </p:sp>
          <p:cxnSp>
            <p:nvCxnSpPr>
              <p:cNvPr id="144" name="Shape 2160"/>
              <p:cNvCxnSpPr>
                <a:cxnSpLocks/>
              </p:cNvCxnSpPr>
              <p:nvPr/>
            </p:nvCxnSpPr>
            <p:spPr>
              <a:xfrm flipH="1" flipV="1">
                <a:off x="15231171" y="10824614"/>
                <a:ext cx="1453454" cy="513381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pic>
            <p:nvPicPr>
              <p:cNvPr id="48" name="Gráfico 47">
                <a:extLst>
                  <a:ext uri="{FF2B5EF4-FFF2-40B4-BE49-F238E27FC236}">
                    <a16:creationId xmlns:a16="http://schemas.microsoft.com/office/drawing/2014/main" id="{29D89073-7A5D-4AEC-A0A8-516A89896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7141825" y="10591800"/>
                <a:ext cx="1499415" cy="1335417"/>
              </a:xfrm>
              <a:prstGeom prst="rect">
                <a:avLst/>
              </a:prstGeom>
            </p:spPr>
          </p:pic>
        </p:grp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5AE1404-7D1A-4B0F-99B4-CFD73345D95F}"/>
              </a:ext>
            </a:extLst>
          </p:cNvPr>
          <p:cNvGrpSpPr/>
          <p:nvPr/>
        </p:nvGrpSpPr>
        <p:grpSpPr>
          <a:xfrm>
            <a:off x="320236" y="3207768"/>
            <a:ext cx="9734989" cy="2840121"/>
            <a:chOff x="320236" y="3207768"/>
            <a:chExt cx="9734989" cy="2840121"/>
          </a:xfrm>
        </p:grpSpPr>
        <p:sp>
          <p:nvSpPr>
            <p:cNvPr id="116" name="Shape 2162"/>
            <p:cNvSpPr txBox="1"/>
            <p:nvPr/>
          </p:nvSpPr>
          <p:spPr>
            <a:xfrm flipH="1">
              <a:off x="320236" y="3249126"/>
              <a:ext cx="5354680" cy="41593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Sua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b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utiliza o </a:t>
              </a:r>
              <a:r>
                <a:rPr lang="en-US" dirty="0" err="1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limite</a:t>
              </a: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do</a:t>
              </a:r>
              <a:b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dirty="0">
                  <a:solidFill>
                    <a:srgbClr val="4D4D4D"/>
                  </a:solidFill>
                  <a:latin typeface="Cairo"/>
                  <a:ea typeface="Lato"/>
                  <a:cs typeface="Cairo"/>
                  <a:sym typeface="Lato"/>
                </a:rPr>
                <a:t> cheque especial?</a:t>
              </a:r>
              <a:endParaRPr lang="en-US" cap="none" dirty="0">
                <a:solidFill>
                  <a:srgbClr val="4D4D4D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  <p:sp>
          <p:nvSpPr>
            <p:cNvPr id="113" name="Shape 2151"/>
            <p:cNvSpPr/>
            <p:nvPr/>
          </p:nvSpPr>
          <p:spPr>
            <a:xfrm>
              <a:off x="6159945" y="3207768"/>
              <a:ext cx="2189106" cy="2189676"/>
            </a:xfrm>
            <a:prstGeom prst="ellipse">
              <a:avLst/>
            </a:prstGeom>
            <a:solidFill>
              <a:srgbClr val="FF6600"/>
            </a:solidFill>
            <a:ln w="76200" cmpd="sng"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599">
                <a:solidFill>
                  <a:schemeClr val="lt1"/>
                </a:solidFill>
                <a:sym typeface="Calibri"/>
              </a:endParaRPr>
            </a:p>
          </p:txBody>
        </p:sp>
        <p:cxnSp>
          <p:nvCxnSpPr>
            <p:cNvPr id="114" name="Shape 2155"/>
            <p:cNvCxnSpPr>
              <a:cxnSpLocks/>
            </p:cNvCxnSpPr>
            <p:nvPr/>
          </p:nvCxnSpPr>
          <p:spPr>
            <a:xfrm flipH="1" flipV="1">
              <a:off x="8177490" y="4772351"/>
              <a:ext cx="1877735" cy="1275538"/>
            </a:xfrm>
            <a:prstGeom prst="straightConnector1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4186F178-67EE-4DAB-9080-9BE7C00FB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650735" y="4017257"/>
              <a:ext cx="1445004" cy="5996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06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8"/>
          <p:cNvSpPr txBox="1"/>
          <p:nvPr/>
        </p:nvSpPr>
        <p:spPr>
          <a:xfrm>
            <a:off x="835025" y="769852"/>
            <a:ext cx="15240000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Principais motivos da</a:t>
            </a:r>
          </a:p>
          <a:p>
            <a:pPr>
              <a:lnSpc>
                <a:spcPct val="80000"/>
              </a:lnSpc>
            </a:pPr>
            <a:r>
              <a:rPr lang="pt-BR" sz="7200" b="1" dirty="0">
                <a:solidFill>
                  <a:schemeClr val="bg1"/>
                </a:solidFill>
                <a:latin typeface="Cairo"/>
                <a:ea typeface="Roboto" charset="0"/>
                <a:cs typeface="Cairo"/>
              </a:rPr>
              <a:t>mortalidade das empresas</a:t>
            </a:r>
          </a:p>
        </p:txBody>
      </p:sp>
      <p:grpSp>
        <p:nvGrpSpPr>
          <p:cNvPr id="21" name="Shape 1664"/>
          <p:cNvGrpSpPr/>
          <p:nvPr/>
        </p:nvGrpSpPr>
        <p:grpSpPr>
          <a:xfrm>
            <a:off x="7117895" y="10231756"/>
            <a:ext cx="16541755" cy="561230"/>
            <a:chOff x="2527830" y="3476033"/>
            <a:chExt cx="5810553" cy="197141"/>
          </a:xfrm>
        </p:grpSpPr>
        <p:grpSp>
          <p:nvGrpSpPr>
            <p:cNvPr id="22" name="Shape 1665"/>
            <p:cNvGrpSpPr/>
            <p:nvPr/>
          </p:nvGrpSpPr>
          <p:grpSpPr>
            <a:xfrm>
              <a:off x="2577533" y="3476033"/>
              <a:ext cx="5674291" cy="30071"/>
              <a:chOff x="2577533" y="3476033"/>
              <a:chExt cx="5674291" cy="30071"/>
            </a:xfrm>
          </p:grpSpPr>
          <p:cxnSp>
            <p:nvCxnSpPr>
              <p:cNvPr id="32" name="Shape 1666"/>
              <p:cNvCxnSpPr/>
              <p:nvPr/>
            </p:nvCxnSpPr>
            <p:spPr>
              <a:xfrm>
                <a:off x="2577533" y="3506105"/>
                <a:ext cx="567429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3" name="Shape 1667"/>
              <p:cNvCxnSpPr/>
              <p:nvPr/>
            </p:nvCxnSpPr>
            <p:spPr>
              <a:xfrm>
                <a:off x="8251825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4" name="Shape 1668"/>
              <p:cNvCxnSpPr/>
              <p:nvPr/>
            </p:nvCxnSpPr>
            <p:spPr>
              <a:xfrm>
                <a:off x="7542897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5" name="Shape 1669"/>
              <p:cNvCxnSpPr/>
              <p:nvPr/>
            </p:nvCxnSpPr>
            <p:spPr>
              <a:xfrm>
                <a:off x="6833972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6" name="Shape 1670"/>
              <p:cNvCxnSpPr/>
              <p:nvPr/>
            </p:nvCxnSpPr>
            <p:spPr>
              <a:xfrm>
                <a:off x="6125048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7" name="Shape 1671"/>
              <p:cNvCxnSpPr/>
              <p:nvPr/>
            </p:nvCxnSpPr>
            <p:spPr>
              <a:xfrm>
                <a:off x="5416123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8" name="Shape 1672"/>
              <p:cNvCxnSpPr/>
              <p:nvPr/>
            </p:nvCxnSpPr>
            <p:spPr>
              <a:xfrm>
                <a:off x="4707198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9" name="Shape 1673"/>
              <p:cNvCxnSpPr/>
              <p:nvPr/>
            </p:nvCxnSpPr>
            <p:spPr>
              <a:xfrm>
                <a:off x="3998273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0" name="Shape 1674"/>
              <p:cNvCxnSpPr/>
              <p:nvPr/>
            </p:nvCxnSpPr>
            <p:spPr>
              <a:xfrm>
                <a:off x="3289348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1" name="Shape 1675"/>
              <p:cNvCxnSpPr/>
              <p:nvPr/>
            </p:nvCxnSpPr>
            <p:spPr>
              <a:xfrm>
                <a:off x="2580423" y="3476033"/>
                <a:ext cx="0" cy="30071"/>
              </a:xfrm>
              <a:prstGeom prst="straightConnector1">
                <a:avLst/>
              </a:prstGeom>
              <a:noFill/>
              <a:ln w="9525" cap="flat" cmpd="sng">
                <a:solidFill>
                  <a:srgbClr val="C4C7C9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23" name="Shape 1676"/>
            <p:cNvSpPr txBox="1"/>
            <p:nvPr/>
          </p:nvSpPr>
          <p:spPr>
            <a:xfrm>
              <a:off x="2527830" y="3565453"/>
              <a:ext cx="121828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0%</a:t>
              </a:r>
            </a:p>
          </p:txBody>
        </p:sp>
        <p:sp>
          <p:nvSpPr>
            <p:cNvPr id="24" name="Shape 1677"/>
            <p:cNvSpPr txBox="1"/>
            <p:nvPr/>
          </p:nvSpPr>
          <p:spPr>
            <a:xfrm>
              <a:off x="3234784" y="3565453"/>
              <a:ext cx="121828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5%</a:t>
              </a:r>
            </a:p>
          </p:txBody>
        </p:sp>
        <p:sp>
          <p:nvSpPr>
            <p:cNvPr id="25" name="Shape 1678"/>
            <p:cNvSpPr txBox="1"/>
            <p:nvPr/>
          </p:nvSpPr>
          <p:spPr>
            <a:xfrm>
              <a:off x="3918957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10%</a:t>
              </a:r>
            </a:p>
          </p:txBody>
        </p:sp>
        <p:sp>
          <p:nvSpPr>
            <p:cNvPr id="26" name="Shape 1679"/>
            <p:cNvSpPr txBox="1"/>
            <p:nvPr/>
          </p:nvSpPr>
          <p:spPr>
            <a:xfrm>
              <a:off x="4632237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15%</a:t>
              </a:r>
            </a:p>
          </p:txBody>
        </p:sp>
        <p:sp>
          <p:nvSpPr>
            <p:cNvPr id="27" name="Shape 1680"/>
            <p:cNvSpPr txBox="1"/>
            <p:nvPr/>
          </p:nvSpPr>
          <p:spPr>
            <a:xfrm>
              <a:off x="5328117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20%</a:t>
              </a:r>
            </a:p>
          </p:txBody>
        </p:sp>
        <p:sp>
          <p:nvSpPr>
            <p:cNvPr id="28" name="Shape 1681"/>
            <p:cNvSpPr txBox="1"/>
            <p:nvPr/>
          </p:nvSpPr>
          <p:spPr>
            <a:xfrm>
              <a:off x="6038485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25%</a:t>
              </a:r>
            </a:p>
          </p:txBody>
        </p:sp>
        <p:sp>
          <p:nvSpPr>
            <p:cNvPr id="29" name="Shape 1682"/>
            <p:cNvSpPr txBox="1"/>
            <p:nvPr/>
          </p:nvSpPr>
          <p:spPr>
            <a:xfrm>
              <a:off x="6747410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30%</a:t>
              </a:r>
            </a:p>
          </p:txBody>
        </p:sp>
        <p:sp>
          <p:nvSpPr>
            <p:cNvPr id="30" name="Shape 1683"/>
            <p:cNvSpPr txBox="1"/>
            <p:nvPr/>
          </p:nvSpPr>
          <p:spPr>
            <a:xfrm>
              <a:off x="7456335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35%</a:t>
              </a:r>
            </a:p>
          </p:txBody>
        </p:sp>
        <p:sp>
          <p:nvSpPr>
            <p:cNvPr id="31" name="Shape 1684"/>
            <p:cNvSpPr txBox="1"/>
            <p:nvPr/>
          </p:nvSpPr>
          <p:spPr>
            <a:xfrm>
              <a:off x="8165260" y="3565453"/>
              <a:ext cx="173123" cy="10772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799" dirty="0">
                  <a:solidFill>
                    <a:schemeClr val="bg1"/>
                  </a:solidFill>
                  <a:latin typeface="Cairo"/>
                  <a:ea typeface="Lato"/>
                  <a:cs typeface="Cairo"/>
                  <a:sym typeface="Lato"/>
                </a:rPr>
                <a:t>40%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A024E07-EADD-4F23-9F78-4F1561C15D49}"/>
              </a:ext>
            </a:extLst>
          </p:cNvPr>
          <p:cNvGrpSpPr/>
          <p:nvPr/>
        </p:nvGrpSpPr>
        <p:grpSpPr>
          <a:xfrm>
            <a:off x="4284285" y="3755127"/>
            <a:ext cx="8941840" cy="1748505"/>
            <a:chOff x="4284285" y="3755127"/>
            <a:chExt cx="8941840" cy="1748505"/>
          </a:xfrm>
        </p:grpSpPr>
        <p:sp>
          <p:nvSpPr>
            <p:cNvPr id="45" name="Shape 1690"/>
            <p:cNvSpPr/>
            <p:nvPr/>
          </p:nvSpPr>
          <p:spPr>
            <a:xfrm>
              <a:off x="4284285" y="3755127"/>
              <a:ext cx="8941840" cy="1748505"/>
            </a:xfrm>
            <a:prstGeom prst="rightArrow">
              <a:avLst>
                <a:gd name="adj1" fmla="val 69500"/>
                <a:gd name="adj2" fmla="val 50750"/>
              </a:avLst>
            </a:prstGeom>
            <a:solidFill>
              <a:schemeClr val="tx1"/>
            </a:solidFill>
            <a:ln>
              <a:noFill/>
            </a:ln>
          </p:spPr>
          <p:txBody>
            <a:bodyPr lIns="91401" tIns="45688" rIns="91401" bIns="45688" anchor="ctr" anchorCtr="0">
              <a:noAutofit/>
            </a:bodyPr>
            <a:lstStyle/>
            <a:p>
              <a:pPr algn="ctr"/>
              <a:endParaRPr sz="2399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46" name="Shape 1691"/>
            <p:cNvSpPr txBox="1"/>
            <p:nvPr/>
          </p:nvSpPr>
          <p:spPr>
            <a:xfrm>
              <a:off x="7343820" y="4301252"/>
              <a:ext cx="4981528" cy="5432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buSzPct val="25000"/>
              </a:pP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Misturam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gastos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pessoais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com </a:t>
              </a:r>
              <a:b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da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empresa</a:t>
              </a:r>
              <a:endParaRPr lang="en-US" sz="2399" dirty="0">
                <a:solidFill>
                  <a:schemeClr val="lt1"/>
                </a:solidFill>
                <a:latin typeface="Cairo"/>
                <a:ea typeface="Lato"/>
                <a:cs typeface="Cairo"/>
                <a:sym typeface="Lato"/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BF4CCBB-0911-4C8E-A8E6-006BA3284543}"/>
              </a:ext>
            </a:extLst>
          </p:cNvPr>
          <p:cNvGrpSpPr/>
          <p:nvPr/>
        </p:nvGrpSpPr>
        <p:grpSpPr>
          <a:xfrm>
            <a:off x="5480343" y="5380839"/>
            <a:ext cx="11353152" cy="1748505"/>
            <a:chOff x="5480343" y="5380839"/>
            <a:chExt cx="11353152" cy="1748505"/>
          </a:xfrm>
        </p:grpSpPr>
        <p:sp>
          <p:nvSpPr>
            <p:cNvPr id="44" name="Shape 1689"/>
            <p:cNvSpPr/>
            <p:nvPr/>
          </p:nvSpPr>
          <p:spPr>
            <a:xfrm>
              <a:off x="5480343" y="5380839"/>
              <a:ext cx="11353152" cy="1748505"/>
            </a:xfrm>
            <a:prstGeom prst="rightArrow">
              <a:avLst>
                <a:gd name="adj1" fmla="val 69500"/>
                <a:gd name="adj2" fmla="val 50750"/>
              </a:avLst>
            </a:prstGeom>
            <a:solidFill>
              <a:schemeClr val="tx1"/>
            </a:solidFill>
            <a:ln>
              <a:noFill/>
            </a:ln>
          </p:spPr>
          <p:txBody>
            <a:bodyPr lIns="91401" tIns="45688" rIns="91401" bIns="45688" anchor="ctr" anchorCtr="0">
              <a:noAutofit/>
            </a:bodyPr>
            <a:lstStyle/>
            <a:p>
              <a:pPr algn="ctr"/>
              <a:endParaRPr sz="2399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48" name="Shape 1693"/>
            <p:cNvSpPr txBox="1"/>
            <p:nvPr/>
          </p:nvSpPr>
          <p:spPr>
            <a:xfrm>
              <a:off x="7343820" y="5921275"/>
              <a:ext cx="8315119" cy="66763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buSzPct val="25000"/>
              </a:pP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possuem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um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planejamento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prévio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adequado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b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a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realidade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do mercado  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5998766-DCBC-45BD-BE6F-395ADEB577C4}"/>
              </a:ext>
            </a:extLst>
          </p:cNvPr>
          <p:cNvGrpSpPr/>
          <p:nvPr/>
        </p:nvGrpSpPr>
        <p:grpSpPr>
          <a:xfrm>
            <a:off x="4344610" y="6970496"/>
            <a:ext cx="15697758" cy="1748505"/>
            <a:chOff x="4344610" y="6970496"/>
            <a:chExt cx="15697758" cy="1748505"/>
          </a:xfrm>
        </p:grpSpPr>
        <p:sp>
          <p:nvSpPr>
            <p:cNvPr id="43" name="Shape 1688"/>
            <p:cNvSpPr/>
            <p:nvPr/>
          </p:nvSpPr>
          <p:spPr>
            <a:xfrm>
              <a:off x="4344610" y="6970496"/>
              <a:ext cx="15697758" cy="1748505"/>
            </a:xfrm>
            <a:prstGeom prst="rightArrow">
              <a:avLst>
                <a:gd name="adj1" fmla="val 69500"/>
                <a:gd name="adj2" fmla="val 50750"/>
              </a:avLst>
            </a:prstGeom>
            <a:solidFill>
              <a:schemeClr val="tx1"/>
            </a:solidFill>
            <a:ln>
              <a:noFill/>
            </a:ln>
          </p:spPr>
          <p:txBody>
            <a:bodyPr lIns="91401" tIns="45688" rIns="91401" bIns="45688" anchor="ctr" anchorCtr="0">
              <a:noAutofit/>
            </a:bodyPr>
            <a:lstStyle/>
            <a:p>
              <a:pPr algn="ctr"/>
              <a:endParaRPr sz="2399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50" name="Shape 1695"/>
            <p:cNvSpPr txBox="1"/>
            <p:nvPr/>
          </p:nvSpPr>
          <p:spPr>
            <a:xfrm>
              <a:off x="7343820" y="7452420"/>
              <a:ext cx="11862774" cy="50115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buSzPct val="25000"/>
              </a:pP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Acumulam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dívidas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com taxa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elevada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de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juros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e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geram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b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riqueza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sufiente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para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financiar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o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seu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crescimento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  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65B6A38D-6E18-4FD9-89B7-D8982D2630C2}"/>
              </a:ext>
            </a:extLst>
          </p:cNvPr>
          <p:cNvGrpSpPr/>
          <p:nvPr/>
        </p:nvGrpSpPr>
        <p:grpSpPr>
          <a:xfrm>
            <a:off x="4335282" y="8605170"/>
            <a:ext cx="19068622" cy="1748505"/>
            <a:chOff x="4335282" y="8605170"/>
            <a:chExt cx="19068622" cy="1748505"/>
          </a:xfrm>
        </p:grpSpPr>
        <p:sp>
          <p:nvSpPr>
            <p:cNvPr id="42" name="Shape 1687"/>
            <p:cNvSpPr/>
            <p:nvPr/>
          </p:nvSpPr>
          <p:spPr>
            <a:xfrm>
              <a:off x="4335282" y="8605170"/>
              <a:ext cx="19068622" cy="1748505"/>
            </a:xfrm>
            <a:prstGeom prst="rightArrow">
              <a:avLst>
                <a:gd name="adj1" fmla="val 69500"/>
                <a:gd name="adj2" fmla="val 50750"/>
              </a:avLst>
            </a:prstGeom>
            <a:solidFill>
              <a:schemeClr val="tx1"/>
            </a:solidFill>
            <a:ln>
              <a:noFill/>
            </a:ln>
          </p:spPr>
          <p:txBody>
            <a:bodyPr lIns="91401" tIns="45688" rIns="91401" bIns="45688" anchor="ctr" anchorCtr="0">
              <a:noAutofit/>
            </a:bodyPr>
            <a:lstStyle/>
            <a:p>
              <a:pPr algn="ctr"/>
              <a:endParaRPr sz="2399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55" name="Shape 1697"/>
            <p:cNvSpPr txBox="1"/>
            <p:nvPr/>
          </p:nvSpPr>
          <p:spPr>
            <a:xfrm>
              <a:off x="7343820" y="9104124"/>
              <a:ext cx="14751005" cy="7142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>
                <a:buSzPct val="25000"/>
              </a:pP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possuem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controles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financeiros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e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tomam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decisões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respaldadas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em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números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reais </a:t>
              </a:r>
              <a:b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</a:b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do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negócio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, pois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mensuram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custos,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não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controlam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seus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gastos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, </a:t>
              </a:r>
              <a:r>
                <a:rPr lang="en-US" sz="2399" dirty="0" err="1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vendas</a:t>
              </a:r>
              <a:r>
                <a:rPr lang="en-US" sz="2399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, estoque, etc. 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0135EC-A2BE-4BAE-9A8C-507557E6A737}"/>
              </a:ext>
            </a:extLst>
          </p:cNvPr>
          <p:cNvGrpSpPr/>
          <p:nvPr/>
        </p:nvGrpSpPr>
        <p:grpSpPr>
          <a:xfrm>
            <a:off x="554129" y="3581400"/>
            <a:ext cx="6523281" cy="6523281"/>
            <a:chOff x="554129" y="3581400"/>
            <a:chExt cx="6523281" cy="6523281"/>
          </a:xfrm>
        </p:grpSpPr>
        <p:sp>
          <p:nvSpPr>
            <p:cNvPr id="57" name="Shape 1699"/>
            <p:cNvSpPr/>
            <p:nvPr/>
          </p:nvSpPr>
          <p:spPr>
            <a:xfrm>
              <a:off x="554129" y="3581400"/>
              <a:ext cx="6523281" cy="6523281"/>
            </a:xfrm>
            <a:prstGeom prst="ellipse">
              <a:avLst/>
            </a:prstGeom>
            <a:solidFill>
              <a:srgbClr val="FF6600"/>
            </a:solidFill>
            <a:ln w="762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01" tIns="45688" rIns="91401" bIns="45688" anchor="ctr" anchorCtr="0">
              <a:noAutofit/>
            </a:bodyPr>
            <a:lstStyle/>
            <a:p>
              <a:pPr algn="ctr"/>
              <a:endParaRPr sz="2399">
                <a:solidFill>
                  <a:schemeClr val="lt1"/>
                </a:solidFill>
                <a:latin typeface="Cairo"/>
                <a:ea typeface="Calibri"/>
                <a:cs typeface="Cairo"/>
                <a:sym typeface="Calibri"/>
              </a:endParaRPr>
            </a:p>
          </p:txBody>
        </p:sp>
        <p:sp>
          <p:nvSpPr>
            <p:cNvPr id="58" name="Shape 1700"/>
            <p:cNvSpPr txBox="1"/>
            <p:nvPr/>
          </p:nvSpPr>
          <p:spPr>
            <a:xfrm>
              <a:off x="1824908" y="5085647"/>
              <a:ext cx="4213146" cy="1345861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9597" b="1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49%</a:t>
              </a:r>
            </a:p>
          </p:txBody>
        </p:sp>
        <p:sp>
          <p:nvSpPr>
            <p:cNvPr id="59" name="Shape 1701"/>
            <p:cNvSpPr txBox="1"/>
            <p:nvPr/>
          </p:nvSpPr>
          <p:spPr>
            <a:xfrm>
              <a:off x="1847061" y="7198702"/>
              <a:ext cx="4223913" cy="177082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*EM 5 ANOS APÓS SEREM CRIADAS</a:t>
              </a:r>
            </a:p>
          </p:txBody>
        </p:sp>
        <p:sp>
          <p:nvSpPr>
            <p:cNvPr id="60" name="Shape 1702"/>
            <p:cNvSpPr txBox="1"/>
            <p:nvPr/>
          </p:nvSpPr>
          <p:spPr>
            <a:xfrm>
              <a:off x="1794239" y="6603015"/>
              <a:ext cx="4223688" cy="43809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2800" b="1" dirty="0">
                  <a:solidFill>
                    <a:schemeClr val="lt1"/>
                  </a:solidFill>
                  <a:latin typeface="Cairo"/>
                  <a:ea typeface="Lato"/>
                  <a:cs typeface="Cairo"/>
                  <a:sym typeface="Lato"/>
                </a:rPr>
                <a:t>FECHAM AS PORTAS</a:t>
              </a:r>
            </a:p>
          </p:txBody>
        </p:sp>
      </p:grpSp>
      <p:sp>
        <p:nvSpPr>
          <p:cNvPr id="61" name="Shape 1703"/>
          <p:cNvSpPr txBox="1"/>
          <p:nvPr/>
        </p:nvSpPr>
        <p:spPr>
          <a:xfrm>
            <a:off x="951049" y="11780149"/>
            <a:ext cx="15123976" cy="14436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>
              <a:buSzPct val="25000"/>
            </a:pPr>
            <a:endParaRPr lang="en-US" sz="3200" dirty="0">
              <a:solidFill>
                <a:schemeClr val="bg1"/>
              </a:solidFill>
              <a:latin typeface="Cairo"/>
              <a:ea typeface="Lato"/>
              <a:cs typeface="Cairo"/>
              <a:sym typeface="Lato"/>
            </a:endParaRPr>
          </a:p>
          <a:p>
            <a:pPr>
              <a:buSzPct val="25000"/>
            </a:pPr>
            <a:r>
              <a:rPr lang="en-US" sz="3200" dirty="0">
                <a:solidFill>
                  <a:schemeClr val="bg1"/>
                </a:solidFill>
                <a:latin typeface="Cairo"/>
                <a:ea typeface="Lato"/>
                <a:cs typeface="Cairo"/>
                <a:sym typeface="Lato"/>
              </a:rPr>
              <a:t>*Fonte: IBGE período 2014 a 2020</a:t>
            </a:r>
          </a:p>
        </p:txBody>
      </p:sp>
    </p:spTree>
    <p:extLst>
      <p:ext uri="{BB962C8B-B14F-4D97-AF65-F5344CB8AC3E}">
        <p14:creationId xmlns:p14="http://schemas.microsoft.com/office/powerpoint/2010/main" val="352663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106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7089410" y="2722309"/>
            <a:ext cx="10540611" cy="138121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DD5BE318-DC64-41E1-B7D1-CFEA84482565}"/>
              </a:ext>
            </a:extLst>
          </p:cNvPr>
          <p:cNvGrpSpPr/>
          <p:nvPr/>
        </p:nvGrpSpPr>
        <p:grpSpPr>
          <a:xfrm>
            <a:off x="526978" y="10875510"/>
            <a:ext cx="8701808" cy="1663452"/>
            <a:chOff x="526978" y="10875510"/>
            <a:chExt cx="8701808" cy="1663452"/>
          </a:xfrm>
        </p:grpSpPr>
        <p:sp>
          <p:nvSpPr>
            <p:cNvPr id="47" name="Shape 1089"/>
            <p:cNvSpPr txBox="1"/>
            <p:nvPr/>
          </p:nvSpPr>
          <p:spPr>
            <a:xfrm>
              <a:off x="526978" y="11534950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2800" b="1" cap="none" dirty="0">
                  <a:latin typeface="Cairo"/>
                  <a:ea typeface="Lato"/>
                  <a:cs typeface="Cairo"/>
                  <a:sym typeface="Lato"/>
                </a:rPr>
                <a:t>REDUÇÃO DE GASTOS</a:t>
              </a:r>
            </a:p>
          </p:txBody>
        </p: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3A924C3F-8139-4F23-B9D3-2CC8ABAD0FC7}"/>
                </a:ext>
              </a:extLst>
            </p:cNvPr>
            <p:cNvGrpSpPr/>
            <p:nvPr/>
          </p:nvGrpSpPr>
          <p:grpSpPr>
            <a:xfrm>
              <a:off x="7565768" y="10875510"/>
              <a:ext cx="1663018" cy="1663452"/>
              <a:chOff x="7565768" y="10875510"/>
              <a:chExt cx="1663018" cy="1663452"/>
            </a:xfrm>
          </p:grpSpPr>
          <p:sp>
            <p:nvSpPr>
              <p:cNvPr id="64" name="Shape 1075">
                <a:extLst>
                  <a:ext uri="{FF2B5EF4-FFF2-40B4-BE49-F238E27FC236}">
                    <a16:creationId xmlns:a16="http://schemas.microsoft.com/office/drawing/2014/main" id="{34DB7356-F24A-45B6-A2A6-B884545B8040}"/>
                  </a:ext>
                </a:extLst>
              </p:cNvPr>
              <p:cNvSpPr/>
              <p:nvPr/>
            </p:nvSpPr>
            <p:spPr>
              <a:xfrm>
                <a:off x="7565768" y="10875510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52" name="Shape 2546"/>
              <p:cNvSpPr/>
              <p:nvPr/>
            </p:nvSpPr>
            <p:spPr>
              <a:xfrm>
                <a:off x="7936980" y="11310999"/>
                <a:ext cx="920595" cy="7036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18" y="20400"/>
                    </a:moveTo>
                    <a:lnTo>
                      <a:pt x="18655" y="20400"/>
                    </a:lnTo>
                    <a:lnTo>
                      <a:pt x="18655" y="1200"/>
                    </a:lnTo>
                    <a:lnTo>
                      <a:pt x="20618" y="1200"/>
                    </a:lnTo>
                    <a:cubicBezTo>
                      <a:pt x="20618" y="1200"/>
                      <a:pt x="20618" y="20400"/>
                      <a:pt x="20618" y="20400"/>
                    </a:cubicBezTo>
                    <a:close/>
                    <a:moveTo>
                      <a:pt x="21109" y="0"/>
                    </a:moveTo>
                    <a:lnTo>
                      <a:pt x="18164" y="0"/>
                    </a:lnTo>
                    <a:cubicBezTo>
                      <a:pt x="17893" y="0"/>
                      <a:pt x="17673" y="269"/>
                      <a:pt x="17673" y="600"/>
                    </a:cubicBezTo>
                    <a:lnTo>
                      <a:pt x="17673" y="21000"/>
                    </a:lnTo>
                    <a:cubicBezTo>
                      <a:pt x="17673" y="21332"/>
                      <a:pt x="17893" y="21600"/>
                      <a:pt x="18164" y="21600"/>
                    </a:cubicBezTo>
                    <a:lnTo>
                      <a:pt x="21109" y="21600"/>
                    </a:lnTo>
                    <a:cubicBezTo>
                      <a:pt x="21380" y="21600"/>
                      <a:pt x="21600" y="21332"/>
                      <a:pt x="21600" y="21000"/>
                    </a:cubicBezTo>
                    <a:lnTo>
                      <a:pt x="21600" y="600"/>
                    </a:lnTo>
                    <a:cubicBezTo>
                      <a:pt x="21600" y="269"/>
                      <a:pt x="21380" y="0"/>
                      <a:pt x="21109" y="0"/>
                    </a:cubicBezTo>
                    <a:moveTo>
                      <a:pt x="8836" y="20400"/>
                    </a:moveTo>
                    <a:lnTo>
                      <a:pt x="6873" y="20400"/>
                    </a:lnTo>
                    <a:lnTo>
                      <a:pt x="6873" y="3600"/>
                    </a:lnTo>
                    <a:lnTo>
                      <a:pt x="8836" y="3600"/>
                    </a:lnTo>
                    <a:cubicBezTo>
                      <a:pt x="8836" y="3600"/>
                      <a:pt x="8836" y="20400"/>
                      <a:pt x="8836" y="20400"/>
                    </a:cubicBezTo>
                    <a:close/>
                    <a:moveTo>
                      <a:pt x="9327" y="2400"/>
                    </a:moveTo>
                    <a:lnTo>
                      <a:pt x="6382" y="2400"/>
                    </a:lnTo>
                    <a:cubicBezTo>
                      <a:pt x="6111" y="2400"/>
                      <a:pt x="5891" y="2669"/>
                      <a:pt x="5891" y="3000"/>
                    </a:cubicBezTo>
                    <a:lnTo>
                      <a:pt x="5891" y="21000"/>
                    </a:lnTo>
                    <a:cubicBezTo>
                      <a:pt x="5891" y="21332"/>
                      <a:pt x="6111" y="21600"/>
                      <a:pt x="6382" y="21600"/>
                    </a:cubicBezTo>
                    <a:lnTo>
                      <a:pt x="9327" y="21600"/>
                    </a:lnTo>
                    <a:cubicBezTo>
                      <a:pt x="9598" y="21600"/>
                      <a:pt x="9818" y="21332"/>
                      <a:pt x="9818" y="21000"/>
                    </a:cubicBezTo>
                    <a:lnTo>
                      <a:pt x="9818" y="3000"/>
                    </a:lnTo>
                    <a:cubicBezTo>
                      <a:pt x="9818" y="2669"/>
                      <a:pt x="9598" y="2400"/>
                      <a:pt x="9327" y="2400"/>
                    </a:cubicBezTo>
                    <a:moveTo>
                      <a:pt x="14727" y="20400"/>
                    </a:moveTo>
                    <a:lnTo>
                      <a:pt x="12764" y="20400"/>
                    </a:lnTo>
                    <a:lnTo>
                      <a:pt x="12764" y="10800"/>
                    </a:lnTo>
                    <a:lnTo>
                      <a:pt x="14727" y="10800"/>
                    </a:lnTo>
                    <a:cubicBezTo>
                      <a:pt x="14727" y="10800"/>
                      <a:pt x="14727" y="20400"/>
                      <a:pt x="14727" y="20400"/>
                    </a:cubicBezTo>
                    <a:close/>
                    <a:moveTo>
                      <a:pt x="15218" y="9600"/>
                    </a:moveTo>
                    <a:lnTo>
                      <a:pt x="12273" y="9600"/>
                    </a:lnTo>
                    <a:cubicBezTo>
                      <a:pt x="12002" y="9600"/>
                      <a:pt x="11782" y="9869"/>
                      <a:pt x="11782" y="10200"/>
                    </a:cubicBezTo>
                    <a:lnTo>
                      <a:pt x="11782" y="21000"/>
                    </a:lnTo>
                    <a:cubicBezTo>
                      <a:pt x="11782" y="21332"/>
                      <a:pt x="12002" y="21600"/>
                      <a:pt x="12273" y="21600"/>
                    </a:cubicBezTo>
                    <a:lnTo>
                      <a:pt x="15218" y="21600"/>
                    </a:lnTo>
                    <a:cubicBezTo>
                      <a:pt x="15489" y="21600"/>
                      <a:pt x="15709" y="21332"/>
                      <a:pt x="15709" y="21000"/>
                    </a:cubicBezTo>
                    <a:lnTo>
                      <a:pt x="15709" y="10200"/>
                    </a:lnTo>
                    <a:cubicBezTo>
                      <a:pt x="15709" y="9869"/>
                      <a:pt x="15489" y="9600"/>
                      <a:pt x="15218" y="9600"/>
                    </a:cubicBezTo>
                    <a:moveTo>
                      <a:pt x="2945" y="20400"/>
                    </a:moveTo>
                    <a:lnTo>
                      <a:pt x="982" y="20400"/>
                    </a:lnTo>
                    <a:lnTo>
                      <a:pt x="982" y="14400"/>
                    </a:lnTo>
                    <a:lnTo>
                      <a:pt x="2945" y="14400"/>
                    </a:lnTo>
                    <a:cubicBezTo>
                      <a:pt x="2945" y="14400"/>
                      <a:pt x="2945" y="20400"/>
                      <a:pt x="2945" y="20400"/>
                    </a:cubicBezTo>
                    <a:close/>
                    <a:moveTo>
                      <a:pt x="3436" y="13200"/>
                    </a:moveTo>
                    <a:lnTo>
                      <a:pt x="491" y="13200"/>
                    </a:lnTo>
                    <a:cubicBezTo>
                      <a:pt x="220" y="13200"/>
                      <a:pt x="0" y="13469"/>
                      <a:pt x="0" y="13800"/>
                    </a:cubicBezTo>
                    <a:lnTo>
                      <a:pt x="0" y="21000"/>
                    </a:lnTo>
                    <a:cubicBezTo>
                      <a:pt x="0" y="21332"/>
                      <a:pt x="220" y="21600"/>
                      <a:pt x="491" y="21600"/>
                    </a:cubicBezTo>
                    <a:lnTo>
                      <a:pt x="3436" y="21600"/>
                    </a:lnTo>
                    <a:cubicBezTo>
                      <a:pt x="3707" y="21600"/>
                      <a:pt x="3927" y="21332"/>
                      <a:pt x="3927" y="21000"/>
                    </a:cubicBezTo>
                    <a:lnTo>
                      <a:pt x="3927" y="13800"/>
                    </a:lnTo>
                    <a:cubicBezTo>
                      <a:pt x="3927" y="13469"/>
                      <a:pt x="3707" y="13200"/>
                      <a:pt x="3436" y="132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4" tIns="14284" rIns="14284" bIns="14284" anchor="ctr"/>
              <a:lstStyle/>
              <a:p>
                <a:pPr defTabSz="171399" eaLnBrk="1" hangingPunct="1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0378136-03E8-478A-B59C-FC816D23F920}"/>
              </a:ext>
            </a:extLst>
          </p:cNvPr>
          <p:cNvGrpSpPr/>
          <p:nvPr/>
        </p:nvGrpSpPr>
        <p:grpSpPr>
          <a:xfrm>
            <a:off x="526978" y="5881866"/>
            <a:ext cx="8701808" cy="1663452"/>
            <a:chOff x="526978" y="5881866"/>
            <a:chExt cx="8701808" cy="1663452"/>
          </a:xfrm>
        </p:grpSpPr>
        <p:sp>
          <p:nvSpPr>
            <p:cNvPr id="25" name="Shape 1089"/>
            <p:cNvSpPr txBox="1"/>
            <p:nvPr/>
          </p:nvSpPr>
          <p:spPr>
            <a:xfrm>
              <a:off x="526978" y="6355753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2800" b="1" dirty="0">
                  <a:latin typeface="Cairo"/>
                  <a:ea typeface="Lato"/>
                  <a:cs typeface="Cairo"/>
                  <a:sym typeface="Lato"/>
                </a:rPr>
                <a:t>INFORMAÇÕES RÁPIDAS</a:t>
              </a:r>
              <a:endParaRPr lang="en-US" sz="2800" b="1" cap="none" dirty="0">
                <a:latin typeface="Cairo"/>
                <a:ea typeface="Lato"/>
                <a:cs typeface="Cairo"/>
                <a:sym typeface="Lato"/>
              </a:endParaRPr>
            </a:p>
          </p:txBody>
        </p: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2E9C8437-31BB-45E7-8B26-10D4CC04076B}"/>
                </a:ext>
              </a:extLst>
            </p:cNvPr>
            <p:cNvGrpSpPr/>
            <p:nvPr/>
          </p:nvGrpSpPr>
          <p:grpSpPr>
            <a:xfrm>
              <a:off x="7565768" y="5881866"/>
              <a:ext cx="1663018" cy="1663452"/>
              <a:chOff x="7565768" y="5757361"/>
              <a:chExt cx="1663018" cy="1663452"/>
            </a:xfrm>
          </p:grpSpPr>
          <p:sp>
            <p:nvSpPr>
              <p:cNvPr id="62" name="Shape 1075">
                <a:extLst>
                  <a:ext uri="{FF2B5EF4-FFF2-40B4-BE49-F238E27FC236}">
                    <a16:creationId xmlns:a16="http://schemas.microsoft.com/office/drawing/2014/main" id="{AF7896CC-7E0E-4109-9811-4564528D2DE9}"/>
                  </a:ext>
                </a:extLst>
              </p:cNvPr>
              <p:cNvSpPr/>
              <p:nvPr/>
            </p:nvSpPr>
            <p:spPr>
              <a:xfrm>
                <a:off x="7565768" y="5757361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56" name="Shape 2630"/>
              <p:cNvSpPr/>
              <p:nvPr/>
            </p:nvSpPr>
            <p:spPr>
              <a:xfrm>
                <a:off x="8075363" y="6187879"/>
                <a:ext cx="643829" cy="10351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507" y="18651"/>
                    </a:moveTo>
                    <a:lnTo>
                      <a:pt x="10795" y="12327"/>
                    </a:lnTo>
                    <a:lnTo>
                      <a:pt x="10781" y="12326"/>
                    </a:lnTo>
                    <a:cubicBezTo>
                      <a:pt x="10785" y="12307"/>
                      <a:pt x="10800" y="12292"/>
                      <a:pt x="10800" y="12273"/>
                    </a:cubicBezTo>
                    <a:cubicBezTo>
                      <a:pt x="10800" y="12001"/>
                      <a:pt x="10398" y="11782"/>
                      <a:pt x="9900" y="11782"/>
                    </a:cubicBezTo>
                    <a:lnTo>
                      <a:pt x="2149" y="11782"/>
                    </a:lnTo>
                    <a:lnTo>
                      <a:pt x="8749" y="982"/>
                    </a:lnTo>
                    <a:lnTo>
                      <a:pt x="15850" y="982"/>
                    </a:lnTo>
                    <a:lnTo>
                      <a:pt x="11436" y="8190"/>
                    </a:lnTo>
                    <a:lnTo>
                      <a:pt x="11447" y="8192"/>
                    </a:lnTo>
                    <a:cubicBezTo>
                      <a:pt x="11417" y="8241"/>
                      <a:pt x="11391" y="8291"/>
                      <a:pt x="11391" y="8345"/>
                    </a:cubicBezTo>
                    <a:cubicBezTo>
                      <a:pt x="11391" y="8617"/>
                      <a:pt x="11794" y="8836"/>
                      <a:pt x="12291" y="8836"/>
                    </a:cubicBezTo>
                    <a:lnTo>
                      <a:pt x="19195" y="8836"/>
                    </a:lnTo>
                    <a:cubicBezTo>
                      <a:pt x="19195" y="8836"/>
                      <a:pt x="9507" y="18651"/>
                      <a:pt x="9507" y="18651"/>
                    </a:cubicBezTo>
                    <a:close/>
                    <a:moveTo>
                      <a:pt x="21600" y="8345"/>
                    </a:moveTo>
                    <a:cubicBezTo>
                      <a:pt x="21600" y="8074"/>
                      <a:pt x="21197" y="7855"/>
                      <a:pt x="20700" y="7855"/>
                    </a:cubicBezTo>
                    <a:lnTo>
                      <a:pt x="13541" y="7855"/>
                    </a:lnTo>
                    <a:lnTo>
                      <a:pt x="17954" y="646"/>
                    </a:lnTo>
                    <a:lnTo>
                      <a:pt x="17944" y="644"/>
                    </a:lnTo>
                    <a:cubicBezTo>
                      <a:pt x="17974" y="595"/>
                      <a:pt x="18000" y="545"/>
                      <a:pt x="18000" y="491"/>
                    </a:cubicBezTo>
                    <a:cubicBezTo>
                      <a:pt x="18000" y="220"/>
                      <a:pt x="17598" y="0"/>
                      <a:pt x="17100" y="0"/>
                    </a:cubicBezTo>
                    <a:lnTo>
                      <a:pt x="8101" y="0"/>
                    </a:lnTo>
                    <a:cubicBezTo>
                      <a:pt x="7703" y="0"/>
                      <a:pt x="7376" y="143"/>
                      <a:pt x="7257" y="337"/>
                    </a:cubicBezTo>
                    <a:lnTo>
                      <a:pt x="7246" y="335"/>
                    </a:lnTo>
                    <a:lnTo>
                      <a:pt x="47" y="12117"/>
                    </a:lnTo>
                    <a:lnTo>
                      <a:pt x="57" y="12120"/>
                    </a:lnTo>
                    <a:cubicBezTo>
                      <a:pt x="27" y="12168"/>
                      <a:pt x="0" y="12218"/>
                      <a:pt x="0" y="12273"/>
                    </a:cubicBezTo>
                    <a:cubicBezTo>
                      <a:pt x="0" y="12544"/>
                      <a:pt x="403" y="12764"/>
                      <a:pt x="900" y="12764"/>
                    </a:cubicBezTo>
                    <a:lnTo>
                      <a:pt x="8895" y="12764"/>
                    </a:lnTo>
                    <a:lnTo>
                      <a:pt x="7206" y="21055"/>
                    </a:lnTo>
                    <a:lnTo>
                      <a:pt x="7220" y="21056"/>
                    </a:lnTo>
                    <a:cubicBezTo>
                      <a:pt x="7216" y="21074"/>
                      <a:pt x="7200" y="21090"/>
                      <a:pt x="7200" y="21109"/>
                    </a:cubicBezTo>
                    <a:cubicBezTo>
                      <a:pt x="7200" y="21380"/>
                      <a:pt x="7603" y="21600"/>
                      <a:pt x="8101" y="21600"/>
                    </a:cubicBezTo>
                    <a:cubicBezTo>
                      <a:pt x="8464" y="21600"/>
                      <a:pt x="8761" y="21480"/>
                      <a:pt x="8900" y="21310"/>
                    </a:cubicBezTo>
                    <a:lnTo>
                      <a:pt x="8918" y="21315"/>
                    </a:lnTo>
                    <a:lnTo>
                      <a:pt x="21517" y="8551"/>
                    </a:lnTo>
                    <a:lnTo>
                      <a:pt x="21513" y="8550"/>
                    </a:lnTo>
                    <a:cubicBezTo>
                      <a:pt x="21567" y="8487"/>
                      <a:pt x="21600" y="8419"/>
                      <a:pt x="21600" y="8345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4" tIns="14284" rIns="14284" bIns="14284" anchor="ctr"/>
              <a:lstStyle/>
              <a:p>
                <a:pPr defTabSz="171399" eaLnBrk="1" hangingPunct="1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A83D524-CE27-4A33-BA53-6D42593D2B27}"/>
              </a:ext>
            </a:extLst>
          </p:cNvPr>
          <p:cNvGrpSpPr/>
          <p:nvPr/>
        </p:nvGrpSpPr>
        <p:grpSpPr>
          <a:xfrm>
            <a:off x="15258120" y="5917275"/>
            <a:ext cx="8596755" cy="1663452"/>
            <a:chOff x="15258120" y="5917275"/>
            <a:chExt cx="8596755" cy="1663452"/>
          </a:xfrm>
        </p:grpSpPr>
        <p:sp>
          <p:nvSpPr>
            <p:cNvPr id="29" name="Shape 1093"/>
            <p:cNvSpPr txBox="1"/>
            <p:nvPr/>
          </p:nvSpPr>
          <p:spPr>
            <a:xfrm>
              <a:off x="17347259" y="6429135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 b="1" cap="none" dirty="0">
                  <a:latin typeface="Cairo"/>
                  <a:ea typeface="Lato"/>
                  <a:cs typeface="Cairo"/>
                  <a:sym typeface="Lato"/>
                </a:rPr>
                <a:t>SEGURANÇA FINANCEIRA</a:t>
              </a:r>
            </a:p>
          </p:txBody>
        </p: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8A8E7E9D-68A3-4D11-BD1E-06C668524DF1}"/>
                </a:ext>
              </a:extLst>
            </p:cNvPr>
            <p:cNvGrpSpPr/>
            <p:nvPr/>
          </p:nvGrpSpPr>
          <p:grpSpPr>
            <a:xfrm>
              <a:off x="15258120" y="5917275"/>
              <a:ext cx="1663018" cy="1663452"/>
              <a:chOff x="15258120" y="5925313"/>
              <a:chExt cx="1663018" cy="1663452"/>
            </a:xfrm>
          </p:grpSpPr>
          <p:sp>
            <p:nvSpPr>
              <p:cNvPr id="14" name="Shape 1078"/>
              <p:cNvSpPr/>
              <p:nvPr/>
            </p:nvSpPr>
            <p:spPr>
              <a:xfrm>
                <a:off x="15258120" y="5925313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60" name="Shape 2528"/>
              <p:cNvSpPr/>
              <p:nvPr/>
            </p:nvSpPr>
            <p:spPr>
              <a:xfrm>
                <a:off x="15751852" y="6295912"/>
                <a:ext cx="675555" cy="8446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250" y="19636"/>
                    </a:moveTo>
                    <a:cubicBezTo>
                      <a:pt x="20250" y="20178"/>
                      <a:pt x="19645" y="20618"/>
                      <a:pt x="18900" y="20618"/>
                    </a:cubicBezTo>
                    <a:lnTo>
                      <a:pt x="2700" y="20618"/>
                    </a:lnTo>
                    <a:cubicBezTo>
                      <a:pt x="1955" y="20618"/>
                      <a:pt x="1350" y="20178"/>
                      <a:pt x="1350" y="19636"/>
                    </a:cubicBezTo>
                    <a:lnTo>
                      <a:pt x="1350" y="10800"/>
                    </a:lnTo>
                    <a:cubicBezTo>
                      <a:pt x="1350" y="10258"/>
                      <a:pt x="1955" y="9818"/>
                      <a:pt x="2700" y="9818"/>
                    </a:cubicBezTo>
                    <a:lnTo>
                      <a:pt x="18900" y="9818"/>
                    </a:lnTo>
                    <a:cubicBezTo>
                      <a:pt x="19645" y="9818"/>
                      <a:pt x="20250" y="10258"/>
                      <a:pt x="20250" y="10800"/>
                    </a:cubicBezTo>
                    <a:cubicBezTo>
                      <a:pt x="20250" y="10800"/>
                      <a:pt x="20250" y="19636"/>
                      <a:pt x="20250" y="19636"/>
                    </a:cubicBezTo>
                    <a:close/>
                    <a:moveTo>
                      <a:pt x="4050" y="5891"/>
                    </a:moveTo>
                    <a:cubicBezTo>
                      <a:pt x="4050" y="3180"/>
                      <a:pt x="7072" y="982"/>
                      <a:pt x="10800" y="982"/>
                    </a:cubicBezTo>
                    <a:cubicBezTo>
                      <a:pt x="14528" y="982"/>
                      <a:pt x="17550" y="3180"/>
                      <a:pt x="17550" y="5891"/>
                    </a:cubicBezTo>
                    <a:lnTo>
                      <a:pt x="17550" y="8836"/>
                    </a:lnTo>
                    <a:lnTo>
                      <a:pt x="4050" y="8836"/>
                    </a:lnTo>
                    <a:cubicBezTo>
                      <a:pt x="4050" y="8836"/>
                      <a:pt x="4050" y="5891"/>
                      <a:pt x="4050" y="5891"/>
                    </a:cubicBezTo>
                    <a:close/>
                    <a:moveTo>
                      <a:pt x="18900" y="8836"/>
                    </a:moveTo>
                    <a:lnTo>
                      <a:pt x="18900" y="5891"/>
                    </a:lnTo>
                    <a:cubicBezTo>
                      <a:pt x="18900" y="2638"/>
                      <a:pt x="15273" y="0"/>
                      <a:pt x="10800" y="0"/>
                    </a:cubicBezTo>
                    <a:cubicBezTo>
                      <a:pt x="6327" y="0"/>
                      <a:pt x="2700" y="2638"/>
                      <a:pt x="2700" y="5891"/>
                    </a:cubicBezTo>
                    <a:lnTo>
                      <a:pt x="2700" y="8836"/>
                    </a:lnTo>
                    <a:cubicBezTo>
                      <a:pt x="1209" y="8836"/>
                      <a:pt x="0" y="9716"/>
                      <a:pt x="0" y="10800"/>
                    </a:cubicBezTo>
                    <a:lnTo>
                      <a:pt x="0" y="19636"/>
                    </a:lnTo>
                    <a:cubicBezTo>
                      <a:pt x="0" y="20721"/>
                      <a:pt x="1209" y="21600"/>
                      <a:pt x="2700" y="21600"/>
                    </a:cubicBezTo>
                    <a:lnTo>
                      <a:pt x="18900" y="21600"/>
                    </a:lnTo>
                    <a:cubicBezTo>
                      <a:pt x="20391" y="21600"/>
                      <a:pt x="21600" y="20721"/>
                      <a:pt x="21600" y="19636"/>
                    </a:cubicBezTo>
                    <a:lnTo>
                      <a:pt x="21600" y="10800"/>
                    </a:lnTo>
                    <a:cubicBezTo>
                      <a:pt x="21600" y="9716"/>
                      <a:pt x="20391" y="8836"/>
                      <a:pt x="18900" y="8836"/>
                    </a:cubicBezTo>
                    <a:moveTo>
                      <a:pt x="11475" y="15573"/>
                    </a:moveTo>
                    <a:lnTo>
                      <a:pt x="11475" y="16200"/>
                    </a:lnTo>
                    <a:cubicBezTo>
                      <a:pt x="11475" y="16472"/>
                      <a:pt x="11172" y="16691"/>
                      <a:pt x="10800" y="16691"/>
                    </a:cubicBezTo>
                    <a:cubicBezTo>
                      <a:pt x="10428" y="16691"/>
                      <a:pt x="10125" y="16472"/>
                      <a:pt x="10125" y="16200"/>
                    </a:cubicBezTo>
                    <a:lnTo>
                      <a:pt x="10125" y="15573"/>
                    </a:lnTo>
                    <a:cubicBezTo>
                      <a:pt x="9723" y="15403"/>
                      <a:pt x="9450" y="15090"/>
                      <a:pt x="9450" y="14727"/>
                    </a:cubicBezTo>
                    <a:cubicBezTo>
                      <a:pt x="9450" y="14186"/>
                      <a:pt x="10055" y="13745"/>
                      <a:pt x="10800" y="13745"/>
                    </a:cubicBezTo>
                    <a:cubicBezTo>
                      <a:pt x="11545" y="13745"/>
                      <a:pt x="12150" y="14186"/>
                      <a:pt x="12150" y="14727"/>
                    </a:cubicBezTo>
                    <a:cubicBezTo>
                      <a:pt x="12150" y="15090"/>
                      <a:pt x="11876" y="15403"/>
                      <a:pt x="11475" y="15573"/>
                    </a:cubicBezTo>
                    <a:moveTo>
                      <a:pt x="10800" y="12764"/>
                    </a:moveTo>
                    <a:cubicBezTo>
                      <a:pt x="9309" y="12764"/>
                      <a:pt x="8100" y="13643"/>
                      <a:pt x="8100" y="14727"/>
                    </a:cubicBezTo>
                    <a:cubicBezTo>
                      <a:pt x="8100" y="15232"/>
                      <a:pt x="8369" y="15687"/>
                      <a:pt x="8798" y="16034"/>
                    </a:cubicBezTo>
                    <a:cubicBezTo>
                      <a:pt x="8789" y="16089"/>
                      <a:pt x="8775" y="16144"/>
                      <a:pt x="8775" y="16200"/>
                    </a:cubicBezTo>
                    <a:cubicBezTo>
                      <a:pt x="8775" y="17014"/>
                      <a:pt x="9681" y="17673"/>
                      <a:pt x="10800" y="17673"/>
                    </a:cubicBezTo>
                    <a:cubicBezTo>
                      <a:pt x="11919" y="17673"/>
                      <a:pt x="12825" y="17014"/>
                      <a:pt x="12825" y="16200"/>
                    </a:cubicBezTo>
                    <a:cubicBezTo>
                      <a:pt x="12825" y="16144"/>
                      <a:pt x="12810" y="16089"/>
                      <a:pt x="12802" y="16034"/>
                    </a:cubicBezTo>
                    <a:cubicBezTo>
                      <a:pt x="13231" y="15686"/>
                      <a:pt x="13500" y="15232"/>
                      <a:pt x="13500" y="14727"/>
                    </a:cubicBezTo>
                    <a:cubicBezTo>
                      <a:pt x="13500" y="13643"/>
                      <a:pt x="12291" y="12764"/>
                      <a:pt x="10800" y="12764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4" tIns="14284" rIns="14284" bIns="14284" anchor="ctr"/>
              <a:lstStyle/>
              <a:p>
                <a:pPr defTabSz="171399" eaLnBrk="1" hangingPunct="1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sp>
        <p:nvSpPr>
          <p:cNvPr id="30" name="CaixaDeTexto 8"/>
          <p:cNvSpPr txBox="1"/>
          <p:nvPr/>
        </p:nvSpPr>
        <p:spPr>
          <a:xfrm>
            <a:off x="0" y="315312"/>
            <a:ext cx="24377650" cy="22998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89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Benefícios após implantar o </a:t>
            </a:r>
            <a:endParaRPr lang="pt-BR" sz="7200" b="1" spc="-30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 algn="ctr">
              <a:lnSpc>
                <a:spcPts val="89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BPO Financeiro</a:t>
            </a:r>
          </a:p>
        </p:txBody>
      </p:sp>
      <p:pic>
        <p:nvPicPr>
          <p:cNvPr id="45" name="Espaço Reservado para Imagem 44" descr="nibo-para-iphone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rcRect l="1819" t="7279" r="49281"/>
          <a:stretch>
            <a:fillRect/>
          </a:stretch>
        </p:blipFill>
        <p:spPr>
          <a:xfrm>
            <a:off x="10151413" y="4363131"/>
            <a:ext cx="4080410" cy="6948457"/>
          </a:xfr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E94D029A-1DA1-4F3C-B01D-9AEE98F2BC90}"/>
              </a:ext>
            </a:extLst>
          </p:cNvPr>
          <p:cNvGrpSpPr/>
          <p:nvPr/>
        </p:nvGrpSpPr>
        <p:grpSpPr>
          <a:xfrm>
            <a:off x="526978" y="3385044"/>
            <a:ext cx="8701808" cy="1663452"/>
            <a:chOff x="526978" y="3385044"/>
            <a:chExt cx="8701808" cy="1663452"/>
          </a:xfrm>
        </p:grpSpPr>
        <p:sp>
          <p:nvSpPr>
            <p:cNvPr id="23" name="Shape 1087"/>
            <p:cNvSpPr txBox="1"/>
            <p:nvPr/>
          </p:nvSpPr>
          <p:spPr>
            <a:xfrm>
              <a:off x="526978" y="4044484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r>
                <a:rPr lang="en-US" sz="2800" b="1" cap="none" dirty="0">
                  <a:latin typeface="Cairo"/>
                  <a:ea typeface="Lato"/>
                  <a:cs typeface="Cairo"/>
                  <a:sym typeface="Lato"/>
                </a:rPr>
                <a:t>FOCO NO SEU CORE BUSINESS</a:t>
              </a:r>
            </a:p>
          </p:txBody>
        </p:sp>
        <p:grpSp>
          <p:nvGrpSpPr>
            <p:cNvPr id="38" name="Agrupar 37">
              <a:extLst>
                <a:ext uri="{FF2B5EF4-FFF2-40B4-BE49-F238E27FC236}">
                  <a16:creationId xmlns:a16="http://schemas.microsoft.com/office/drawing/2014/main" id="{11AEE203-9E0E-4CDA-A539-9E055FE514FD}"/>
                </a:ext>
              </a:extLst>
            </p:cNvPr>
            <p:cNvGrpSpPr/>
            <p:nvPr/>
          </p:nvGrpSpPr>
          <p:grpSpPr>
            <a:xfrm>
              <a:off x="7565768" y="3385044"/>
              <a:ext cx="1663018" cy="1663452"/>
              <a:chOff x="7565768" y="3385044"/>
              <a:chExt cx="1663018" cy="1663452"/>
            </a:xfrm>
          </p:grpSpPr>
          <p:sp>
            <p:nvSpPr>
              <p:cNvPr id="61" name="Shape 1075">
                <a:extLst>
                  <a:ext uri="{FF2B5EF4-FFF2-40B4-BE49-F238E27FC236}">
                    <a16:creationId xmlns:a16="http://schemas.microsoft.com/office/drawing/2014/main" id="{D95854A1-6389-41BB-9D4F-F071796821C0}"/>
                  </a:ext>
                </a:extLst>
              </p:cNvPr>
              <p:cNvSpPr/>
              <p:nvPr/>
            </p:nvSpPr>
            <p:spPr>
              <a:xfrm>
                <a:off x="7565768" y="3385044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pic>
            <p:nvPicPr>
              <p:cNvPr id="5" name="Gráfico 4">
                <a:extLst>
                  <a:ext uri="{FF2B5EF4-FFF2-40B4-BE49-F238E27FC236}">
                    <a16:creationId xmlns:a16="http://schemas.microsoft.com/office/drawing/2014/main" id="{B53A0278-85F4-4DED-82D1-DFA548AAE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7869662" y="3689155"/>
                <a:ext cx="1055230" cy="1055230"/>
              </a:xfrm>
              <a:prstGeom prst="rect">
                <a:avLst/>
              </a:prstGeom>
            </p:spPr>
          </p:pic>
        </p:grp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9C24237-53CD-4705-B189-EE243063DDAB}"/>
              </a:ext>
            </a:extLst>
          </p:cNvPr>
          <p:cNvGrpSpPr/>
          <p:nvPr/>
        </p:nvGrpSpPr>
        <p:grpSpPr>
          <a:xfrm>
            <a:off x="1986321" y="8378688"/>
            <a:ext cx="7242465" cy="1663452"/>
            <a:chOff x="1986321" y="8378688"/>
            <a:chExt cx="7242465" cy="1663452"/>
          </a:xfrm>
        </p:grpSpPr>
        <p:sp>
          <p:nvSpPr>
            <p:cNvPr id="37" name="Shape 1089"/>
            <p:cNvSpPr txBox="1"/>
            <p:nvPr/>
          </p:nvSpPr>
          <p:spPr>
            <a:xfrm>
              <a:off x="1986321" y="8667022"/>
              <a:ext cx="5048273" cy="90123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lvl="0" algn="r">
                <a:buSzPct val="25000"/>
              </a:pPr>
              <a:r>
                <a:rPr lang="en-US" sz="2800" b="1" dirty="0">
                  <a:latin typeface="Cairo"/>
                  <a:ea typeface="Lato"/>
                  <a:cs typeface="Cairo"/>
                  <a:sym typeface="Lato"/>
                </a:rPr>
                <a:t>AUMENTO DE EFICIÊNCIA E PRODUTIVIDADE</a:t>
              </a:r>
            </a:p>
          </p:txBody>
        </p: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C70C353A-1B06-4828-A16F-1CAA62A9E525}"/>
                </a:ext>
              </a:extLst>
            </p:cNvPr>
            <p:cNvGrpSpPr/>
            <p:nvPr/>
          </p:nvGrpSpPr>
          <p:grpSpPr>
            <a:xfrm>
              <a:off x="7565768" y="8378688"/>
              <a:ext cx="1663018" cy="1663452"/>
              <a:chOff x="7565768" y="7964910"/>
              <a:chExt cx="1663018" cy="1663452"/>
            </a:xfrm>
          </p:grpSpPr>
          <p:sp>
            <p:nvSpPr>
              <p:cNvPr id="63" name="Shape 1075">
                <a:extLst>
                  <a:ext uri="{FF2B5EF4-FFF2-40B4-BE49-F238E27FC236}">
                    <a16:creationId xmlns:a16="http://schemas.microsoft.com/office/drawing/2014/main" id="{887FF99A-8B25-46C7-9529-26FAAFBCEFA2}"/>
                  </a:ext>
                </a:extLst>
              </p:cNvPr>
              <p:cNvSpPr/>
              <p:nvPr/>
            </p:nvSpPr>
            <p:spPr>
              <a:xfrm>
                <a:off x="7565768" y="7964910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pic>
            <p:nvPicPr>
              <p:cNvPr id="7" name="Gráfico 6">
                <a:extLst>
                  <a:ext uri="{FF2B5EF4-FFF2-40B4-BE49-F238E27FC236}">
                    <a16:creationId xmlns:a16="http://schemas.microsoft.com/office/drawing/2014/main" id="{7E5CEFE4-D15C-43C1-B0AF-0EA5657F2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900478" y="8319108"/>
                <a:ext cx="1070100" cy="1070100"/>
              </a:xfrm>
              <a:prstGeom prst="rect">
                <a:avLst/>
              </a:prstGeom>
            </p:spPr>
          </p:pic>
        </p:grp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64E019D-38EB-4D84-9FEA-0DEDE715B9D6}"/>
              </a:ext>
            </a:extLst>
          </p:cNvPr>
          <p:cNvGrpSpPr/>
          <p:nvPr/>
        </p:nvGrpSpPr>
        <p:grpSpPr>
          <a:xfrm>
            <a:off x="15258120" y="3438157"/>
            <a:ext cx="8596755" cy="1663452"/>
            <a:chOff x="15258120" y="3438157"/>
            <a:chExt cx="8596755" cy="1663452"/>
          </a:xfrm>
        </p:grpSpPr>
        <p:sp>
          <p:nvSpPr>
            <p:cNvPr id="27" name="Shape 1091"/>
            <p:cNvSpPr txBox="1"/>
            <p:nvPr/>
          </p:nvSpPr>
          <p:spPr>
            <a:xfrm>
              <a:off x="17347259" y="4097597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 b="1" cap="none" dirty="0">
                  <a:latin typeface="Cairo"/>
                  <a:ea typeface="Lato"/>
                  <a:cs typeface="Cairo"/>
                  <a:sym typeface="Lato"/>
                </a:rPr>
                <a:t>CLAREZA E PREVISIBILIDADE</a:t>
              </a:r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4D43D72E-F0B4-4C6E-ADAF-79BD1AA07810}"/>
                </a:ext>
              </a:extLst>
            </p:cNvPr>
            <p:cNvGrpSpPr/>
            <p:nvPr/>
          </p:nvGrpSpPr>
          <p:grpSpPr>
            <a:xfrm>
              <a:off x="15258120" y="3438157"/>
              <a:ext cx="1663018" cy="1663452"/>
              <a:chOff x="15258120" y="3959539"/>
              <a:chExt cx="1663018" cy="1663452"/>
            </a:xfrm>
          </p:grpSpPr>
          <p:sp>
            <p:nvSpPr>
              <p:cNvPr id="10" name="Shape 1075"/>
              <p:cNvSpPr/>
              <p:nvPr/>
            </p:nvSpPr>
            <p:spPr>
              <a:xfrm>
                <a:off x="15258120" y="3959539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pic>
            <p:nvPicPr>
              <p:cNvPr id="11" name="Gráfico 10">
                <a:extLst>
                  <a:ext uri="{FF2B5EF4-FFF2-40B4-BE49-F238E27FC236}">
                    <a16:creationId xmlns:a16="http://schemas.microsoft.com/office/drawing/2014/main" id="{B498819A-CD3D-411B-BB04-0F04AEF6F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5634759" y="4201883"/>
                <a:ext cx="909741" cy="1056699"/>
              </a:xfrm>
              <a:prstGeom prst="rect">
                <a:avLst/>
              </a:prstGeom>
            </p:spPr>
          </p:pic>
        </p:grp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F5AF4D3-BEF5-437D-AEE0-6D2439A6BB3D}"/>
              </a:ext>
            </a:extLst>
          </p:cNvPr>
          <p:cNvGrpSpPr/>
          <p:nvPr/>
        </p:nvGrpSpPr>
        <p:grpSpPr>
          <a:xfrm>
            <a:off x="15258120" y="10875510"/>
            <a:ext cx="8596755" cy="1663452"/>
            <a:chOff x="15258120" y="10875510"/>
            <a:chExt cx="8596755" cy="1663452"/>
          </a:xfrm>
        </p:grpSpPr>
        <p:sp>
          <p:nvSpPr>
            <p:cNvPr id="49" name="Shape 1093"/>
            <p:cNvSpPr txBox="1"/>
            <p:nvPr/>
          </p:nvSpPr>
          <p:spPr>
            <a:xfrm>
              <a:off x="17347259" y="11534950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 b="1" cap="none" dirty="0">
                  <a:latin typeface="Cairo"/>
                  <a:ea typeface="Lato"/>
                  <a:cs typeface="Cairo"/>
                  <a:sym typeface="Lato"/>
                </a:rPr>
                <a:t>GESTÃO DE DOCUMENTOS</a:t>
              </a:r>
            </a:p>
          </p:txBody>
        </p:sp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id="{62D3162C-33B2-4ECD-996E-4EC00DAD29FE}"/>
                </a:ext>
              </a:extLst>
            </p:cNvPr>
            <p:cNvGrpSpPr/>
            <p:nvPr/>
          </p:nvGrpSpPr>
          <p:grpSpPr>
            <a:xfrm>
              <a:off x="15258120" y="10875510"/>
              <a:ext cx="1663018" cy="1663452"/>
              <a:chOff x="15258120" y="10718110"/>
              <a:chExt cx="1663018" cy="1663452"/>
            </a:xfrm>
          </p:grpSpPr>
          <p:sp>
            <p:nvSpPr>
              <p:cNvPr id="41" name="Shape 1078"/>
              <p:cNvSpPr/>
              <p:nvPr/>
            </p:nvSpPr>
            <p:spPr>
              <a:xfrm>
                <a:off x="15258120" y="10718110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sp>
            <p:nvSpPr>
              <p:cNvPr id="46" name="Shape 2569">
                <a:extLst>
                  <a:ext uri="{FF2B5EF4-FFF2-40B4-BE49-F238E27FC236}">
                    <a16:creationId xmlns:a16="http://schemas.microsoft.com/office/drawing/2014/main" id="{0D2F26BE-C897-4A9B-ADD7-E2A4BA87AC71}"/>
                  </a:ext>
                </a:extLst>
              </p:cNvPr>
              <p:cNvSpPr/>
              <p:nvPr/>
            </p:nvSpPr>
            <p:spPr>
              <a:xfrm>
                <a:off x="15637978" y="11120877"/>
                <a:ext cx="903303" cy="857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18" y="8836"/>
                    </a:moveTo>
                    <a:lnTo>
                      <a:pt x="982" y="8836"/>
                    </a:lnTo>
                    <a:lnTo>
                      <a:pt x="982" y="6873"/>
                    </a:lnTo>
                    <a:lnTo>
                      <a:pt x="20618" y="6873"/>
                    </a:lnTo>
                    <a:cubicBezTo>
                      <a:pt x="20618" y="6873"/>
                      <a:pt x="20618" y="8836"/>
                      <a:pt x="20618" y="8836"/>
                    </a:cubicBezTo>
                    <a:close/>
                    <a:moveTo>
                      <a:pt x="18655" y="20618"/>
                    </a:moveTo>
                    <a:lnTo>
                      <a:pt x="2945" y="20618"/>
                    </a:lnTo>
                    <a:lnTo>
                      <a:pt x="2945" y="9818"/>
                    </a:lnTo>
                    <a:lnTo>
                      <a:pt x="18655" y="9818"/>
                    </a:lnTo>
                    <a:cubicBezTo>
                      <a:pt x="18655" y="9818"/>
                      <a:pt x="18655" y="20618"/>
                      <a:pt x="18655" y="20618"/>
                    </a:cubicBezTo>
                    <a:close/>
                    <a:moveTo>
                      <a:pt x="3927" y="982"/>
                    </a:moveTo>
                    <a:lnTo>
                      <a:pt x="11782" y="982"/>
                    </a:lnTo>
                    <a:lnTo>
                      <a:pt x="11782" y="3436"/>
                    </a:lnTo>
                    <a:cubicBezTo>
                      <a:pt x="11782" y="3708"/>
                      <a:pt x="12002" y="3927"/>
                      <a:pt x="12273" y="3927"/>
                    </a:cubicBezTo>
                    <a:lnTo>
                      <a:pt x="14727" y="3927"/>
                    </a:lnTo>
                    <a:lnTo>
                      <a:pt x="14727" y="5891"/>
                    </a:lnTo>
                    <a:lnTo>
                      <a:pt x="3927" y="5891"/>
                    </a:lnTo>
                    <a:cubicBezTo>
                      <a:pt x="3927" y="5891"/>
                      <a:pt x="3927" y="982"/>
                      <a:pt x="3927" y="982"/>
                    </a:cubicBezTo>
                    <a:close/>
                    <a:moveTo>
                      <a:pt x="12764" y="1473"/>
                    </a:moveTo>
                    <a:lnTo>
                      <a:pt x="14236" y="2945"/>
                    </a:lnTo>
                    <a:lnTo>
                      <a:pt x="12764" y="2945"/>
                    </a:lnTo>
                    <a:cubicBezTo>
                      <a:pt x="12764" y="2945"/>
                      <a:pt x="12764" y="1473"/>
                      <a:pt x="12764" y="1473"/>
                    </a:cubicBezTo>
                    <a:close/>
                    <a:moveTo>
                      <a:pt x="17673" y="1964"/>
                    </a:moveTo>
                    <a:lnTo>
                      <a:pt x="17673" y="5891"/>
                    </a:lnTo>
                    <a:lnTo>
                      <a:pt x="15709" y="5891"/>
                    </a:lnTo>
                    <a:lnTo>
                      <a:pt x="15709" y="2945"/>
                    </a:lnTo>
                    <a:lnTo>
                      <a:pt x="14727" y="1964"/>
                    </a:lnTo>
                    <a:cubicBezTo>
                      <a:pt x="14727" y="1964"/>
                      <a:pt x="17673" y="1964"/>
                      <a:pt x="17673" y="1964"/>
                    </a:cubicBezTo>
                    <a:close/>
                    <a:moveTo>
                      <a:pt x="20618" y="5891"/>
                    </a:moveTo>
                    <a:lnTo>
                      <a:pt x="18655" y="5891"/>
                    </a:lnTo>
                    <a:lnTo>
                      <a:pt x="18655" y="1964"/>
                    </a:lnTo>
                    <a:cubicBezTo>
                      <a:pt x="18655" y="1422"/>
                      <a:pt x="18215" y="982"/>
                      <a:pt x="17673" y="982"/>
                    </a:cubicBezTo>
                    <a:lnTo>
                      <a:pt x="13745" y="982"/>
                    </a:lnTo>
                    <a:lnTo>
                      <a:pt x="12764" y="0"/>
                    </a:lnTo>
                    <a:lnTo>
                      <a:pt x="3927" y="0"/>
                    </a:lnTo>
                    <a:cubicBezTo>
                      <a:pt x="3385" y="0"/>
                      <a:pt x="2945" y="440"/>
                      <a:pt x="2945" y="982"/>
                    </a:cubicBezTo>
                    <a:lnTo>
                      <a:pt x="2945" y="5891"/>
                    </a:lnTo>
                    <a:lnTo>
                      <a:pt x="982" y="5891"/>
                    </a:lnTo>
                    <a:cubicBezTo>
                      <a:pt x="440" y="5891"/>
                      <a:pt x="0" y="6331"/>
                      <a:pt x="0" y="6873"/>
                    </a:cubicBezTo>
                    <a:lnTo>
                      <a:pt x="0" y="8836"/>
                    </a:lnTo>
                    <a:cubicBezTo>
                      <a:pt x="0" y="9379"/>
                      <a:pt x="440" y="9818"/>
                      <a:pt x="982" y="9818"/>
                    </a:cubicBezTo>
                    <a:lnTo>
                      <a:pt x="1964" y="9818"/>
                    </a:lnTo>
                    <a:lnTo>
                      <a:pt x="1964" y="20618"/>
                    </a:lnTo>
                    <a:cubicBezTo>
                      <a:pt x="1964" y="21160"/>
                      <a:pt x="2403" y="21600"/>
                      <a:pt x="2945" y="21600"/>
                    </a:cubicBezTo>
                    <a:lnTo>
                      <a:pt x="18655" y="21600"/>
                    </a:lnTo>
                    <a:cubicBezTo>
                      <a:pt x="19197" y="21600"/>
                      <a:pt x="19636" y="21160"/>
                      <a:pt x="19636" y="20618"/>
                    </a:cubicBezTo>
                    <a:lnTo>
                      <a:pt x="19636" y="9818"/>
                    </a:lnTo>
                    <a:lnTo>
                      <a:pt x="20618" y="9818"/>
                    </a:lnTo>
                    <a:cubicBezTo>
                      <a:pt x="21160" y="9818"/>
                      <a:pt x="21600" y="9379"/>
                      <a:pt x="21600" y="8836"/>
                    </a:cubicBezTo>
                    <a:lnTo>
                      <a:pt x="21600" y="6873"/>
                    </a:lnTo>
                    <a:cubicBezTo>
                      <a:pt x="21600" y="6331"/>
                      <a:pt x="21160" y="5891"/>
                      <a:pt x="20618" y="5891"/>
                    </a:cubicBezTo>
                    <a:moveTo>
                      <a:pt x="7855" y="12763"/>
                    </a:moveTo>
                    <a:lnTo>
                      <a:pt x="13745" y="12763"/>
                    </a:lnTo>
                    <a:lnTo>
                      <a:pt x="13745" y="13745"/>
                    </a:lnTo>
                    <a:lnTo>
                      <a:pt x="7855" y="13745"/>
                    </a:lnTo>
                    <a:cubicBezTo>
                      <a:pt x="7855" y="13745"/>
                      <a:pt x="7855" y="12763"/>
                      <a:pt x="7855" y="12763"/>
                    </a:cubicBezTo>
                    <a:close/>
                    <a:moveTo>
                      <a:pt x="7855" y="14727"/>
                    </a:moveTo>
                    <a:lnTo>
                      <a:pt x="13745" y="14727"/>
                    </a:lnTo>
                    <a:cubicBezTo>
                      <a:pt x="14287" y="14727"/>
                      <a:pt x="14727" y="14287"/>
                      <a:pt x="14727" y="13745"/>
                    </a:cubicBezTo>
                    <a:lnTo>
                      <a:pt x="14727" y="12763"/>
                    </a:lnTo>
                    <a:cubicBezTo>
                      <a:pt x="14727" y="12221"/>
                      <a:pt x="14287" y="11782"/>
                      <a:pt x="13745" y="11782"/>
                    </a:cubicBezTo>
                    <a:lnTo>
                      <a:pt x="7855" y="11782"/>
                    </a:lnTo>
                    <a:cubicBezTo>
                      <a:pt x="7313" y="11782"/>
                      <a:pt x="6873" y="12221"/>
                      <a:pt x="6873" y="12763"/>
                    </a:cubicBezTo>
                    <a:lnTo>
                      <a:pt x="6873" y="13745"/>
                    </a:lnTo>
                    <a:cubicBezTo>
                      <a:pt x="6873" y="14287"/>
                      <a:pt x="7313" y="14727"/>
                      <a:pt x="7855" y="14727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4" tIns="14284" rIns="14284" bIns="14284" anchor="ctr"/>
              <a:lstStyle/>
              <a:p>
                <a:pPr defTabSz="171399" eaLnBrk="1" hangingPunct="1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125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Calibri" charset="0"/>
                  <a:cs typeface="Calibri" charset="0"/>
                  <a:sym typeface="Gill Sans"/>
                </a:endParaRPr>
              </a:p>
            </p:txBody>
          </p:sp>
        </p:grp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CF2E733-9252-48FB-A1C2-7432C7882855}"/>
              </a:ext>
            </a:extLst>
          </p:cNvPr>
          <p:cNvGrpSpPr/>
          <p:nvPr/>
        </p:nvGrpSpPr>
        <p:grpSpPr>
          <a:xfrm>
            <a:off x="15258120" y="8396393"/>
            <a:ext cx="8596755" cy="1663452"/>
            <a:chOff x="15258120" y="8396393"/>
            <a:chExt cx="8596755" cy="1663452"/>
          </a:xfrm>
        </p:grpSpPr>
        <p:sp>
          <p:nvSpPr>
            <p:cNvPr id="39" name="Shape 1093"/>
            <p:cNvSpPr txBox="1"/>
            <p:nvPr/>
          </p:nvSpPr>
          <p:spPr>
            <a:xfrm>
              <a:off x="17347259" y="8854158"/>
              <a:ext cx="6507616" cy="34457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lvl="0">
                <a:buSzPct val="25000"/>
              </a:pPr>
              <a:r>
                <a:rPr lang="en-US" sz="2800" b="1" dirty="0">
                  <a:latin typeface="Cairo"/>
                  <a:ea typeface="Lato"/>
                  <a:cs typeface="Cairo"/>
                  <a:sym typeface="Lato"/>
                </a:rPr>
                <a:t>ESPECIALISTAS À SUA DISPOSIÇÃO</a:t>
              </a:r>
            </a:p>
          </p:txBody>
        </p: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C908D466-E423-4AE9-B643-EF29F935943F}"/>
                </a:ext>
              </a:extLst>
            </p:cNvPr>
            <p:cNvGrpSpPr/>
            <p:nvPr/>
          </p:nvGrpSpPr>
          <p:grpSpPr>
            <a:xfrm>
              <a:off x="15258120" y="8396393"/>
              <a:ext cx="1663018" cy="1663452"/>
              <a:chOff x="15258120" y="8230573"/>
              <a:chExt cx="1663018" cy="1663452"/>
            </a:xfrm>
          </p:grpSpPr>
          <p:sp>
            <p:nvSpPr>
              <p:cNvPr id="31" name="Shape 1078"/>
              <p:cNvSpPr/>
              <p:nvPr/>
            </p:nvSpPr>
            <p:spPr>
              <a:xfrm>
                <a:off x="15258120" y="8230573"/>
                <a:ext cx="1663018" cy="166345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4800">
                  <a:solidFill>
                    <a:schemeClr val="tx1">
                      <a:lumMod val="50000"/>
                      <a:lumOff val="50000"/>
                    </a:schemeClr>
                  </a:solidFill>
                  <a:latin typeface="Cairo"/>
                  <a:ea typeface="Calibri"/>
                  <a:cs typeface="Cairo"/>
                  <a:sym typeface="Calibri"/>
                </a:endParaRPr>
              </a:p>
            </p:txBody>
          </p:sp>
          <p:pic>
            <p:nvPicPr>
              <p:cNvPr id="19" name="Gráfico 18">
                <a:extLst>
                  <a:ext uri="{FF2B5EF4-FFF2-40B4-BE49-F238E27FC236}">
                    <a16:creationId xmlns:a16="http://schemas.microsoft.com/office/drawing/2014/main" id="{34E0DD53-0AB6-4227-B6AF-0E3931D76C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5560465" y="8509324"/>
                <a:ext cx="1058329" cy="103303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203482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8"/>
          <p:cNvSpPr txBox="1"/>
          <p:nvPr/>
        </p:nvSpPr>
        <p:spPr>
          <a:xfrm>
            <a:off x="13082752" y="1981200"/>
            <a:ext cx="10917073" cy="1865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7200" spc="-300" dirty="0">
                <a:solidFill>
                  <a:srgbClr val="FF6600"/>
                </a:solidFill>
                <a:latin typeface="Cairo"/>
                <a:ea typeface="Roboto" charset="0"/>
                <a:cs typeface="Cairo"/>
              </a:rPr>
              <a:t>Mais tempo para </a:t>
            </a:r>
            <a:endParaRPr lang="pt-BR" sz="7200" b="1" spc="-300" dirty="0">
              <a:solidFill>
                <a:srgbClr val="FF6600"/>
              </a:solidFill>
              <a:latin typeface="Cairo"/>
              <a:ea typeface="Roboto" charset="0"/>
              <a:cs typeface="Cairo"/>
            </a:endParaRPr>
          </a:p>
          <a:p>
            <a:pPr>
              <a:lnSpc>
                <a:spcPct val="80000"/>
              </a:lnSpc>
            </a:pPr>
            <a:r>
              <a:rPr lang="pt-BR" sz="7200" b="1" spc="-300" dirty="0">
                <a:solidFill>
                  <a:srgbClr val="4D4D4D"/>
                </a:solidFill>
                <a:latin typeface="Cairo"/>
                <a:ea typeface="Roboto" charset="0"/>
                <a:cs typeface="Cairo"/>
              </a:rPr>
              <a:t>você ganhar dinheiro</a:t>
            </a:r>
          </a:p>
        </p:txBody>
      </p:sp>
      <p:sp>
        <p:nvSpPr>
          <p:cNvPr id="10" name="CaixaDeTexto 8"/>
          <p:cNvSpPr txBox="1"/>
          <p:nvPr/>
        </p:nvSpPr>
        <p:spPr>
          <a:xfrm>
            <a:off x="13082752" y="4303386"/>
            <a:ext cx="10265433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Quanto tempo você gasta diariamente para cuidar das finanças da sua empresa? </a:t>
            </a:r>
          </a:p>
          <a:p>
            <a:endParaRPr lang="pt-BR" sz="3200" b="1" dirty="0">
              <a:solidFill>
                <a:schemeClr val="tx1">
                  <a:lumMod val="75000"/>
                </a:schemeClr>
              </a:solidFill>
              <a:latin typeface="Cairo" pitchFamily="2" charset="-78"/>
              <a:cs typeface="Cairo" pitchFamily="2" charset="-78"/>
            </a:endParaRPr>
          </a:p>
          <a:p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Agora </a:t>
            </a:r>
            <a:r>
              <a:rPr lang="pt-BR" sz="3000" dirty="0">
                <a:solidFill>
                  <a:srgbClr val="FF6600"/>
                </a:solidFill>
                <a:latin typeface="Cairo" pitchFamily="2" charset="-78"/>
                <a:cs typeface="Cairo" pitchFamily="2" charset="-78"/>
              </a:rPr>
              <a:t>imagine</a:t>
            </a: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 </a:t>
            </a:r>
            <a:r>
              <a:rPr lang="pt-BR" sz="3000" dirty="0">
                <a:solidFill>
                  <a:srgbClr val="FF6600"/>
                </a:solidFill>
                <a:latin typeface="Cairo" pitchFamily="2" charset="-78"/>
                <a:cs typeface="Cairo" pitchFamily="2" charset="-78"/>
              </a:rPr>
              <a:t>o retorno que você teria </a:t>
            </a:r>
            <a:r>
              <a:rPr lang="pt-BR" sz="3000" dirty="0">
                <a:solidFill>
                  <a:schemeClr val="tx1">
                    <a:lumMod val="75000"/>
                  </a:schemeClr>
                </a:solidFill>
                <a:latin typeface="Cairo" pitchFamily="2" charset="-78"/>
                <a:cs typeface="Cairo" pitchFamily="2" charset="-78"/>
              </a:rPr>
              <a:t>se estivesse aplicando esse tempo para se dedicar a vender mais ou ter mais tempo para você fazer o que mais gosta.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D0ACE28-7A4F-4EDB-95B9-266DB298E258}"/>
              </a:ext>
            </a:extLst>
          </p:cNvPr>
          <p:cNvGrpSpPr/>
          <p:nvPr/>
        </p:nvGrpSpPr>
        <p:grpSpPr>
          <a:xfrm>
            <a:off x="12768863" y="8145811"/>
            <a:ext cx="11190016" cy="4466791"/>
            <a:chOff x="12768863" y="8145811"/>
            <a:chExt cx="11190016" cy="4466791"/>
          </a:xfrm>
        </p:grpSpPr>
        <p:sp>
          <p:nvSpPr>
            <p:cNvPr id="4" name="Retângulo de cantos arredondados 3"/>
            <p:cNvSpPr/>
            <p:nvPr/>
          </p:nvSpPr>
          <p:spPr>
            <a:xfrm>
              <a:off x="12768863" y="8145811"/>
              <a:ext cx="11190016" cy="4466791"/>
            </a:xfrm>
            <a:prstGeom prst="roundRect">
              <a:avLst>
                <a:gd name="adj" fmla="val 6216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3082752" y="8739890"/>
              <a:ext cx="10612273" cy="29787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NOSSA SOLUÇÃO</a:t>
              </a:r>
            </a:p>
            <a:p>
              <a:endParaRPr lang="pt-BR" sz="2800" b="1" dirty="0">
                <a:solidFill>
                  <a:srgbClr val="CC9900"/>
                </a:solidFill>
                <a:latin typeface="Cairo" pitchFamily="2" charset="-78"/>
                <a:cs typeface="Cairo" pitchFamily="2" charset="-78"/>
              </a:endParaRPr>
            </a:p>
            <a:p>
              <a:pPr>
                <a:lnSpc>
                  <a:spcPts val="3900"/>
                </a:lnSpc>
              </a:pP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O BPO Financeiro tem como principal objetivo proporcionar ao empresário, </a:t>
              </a:r>
              <a:r>
                <a:rPr lang="pt-BR" sz="3000" dirty="0">
                  <a:solidFill>
                    <a:srgbClr val="FF6600"/>
                  </a:solidFill>
                  <a:latin typeface="Cairo" pitchFamily="2" charset="-78"/>
                  <a:cs typeface="Cairo" pitchFamily="2" charset="-78"/>
                </a:rPr>
                <a:t>liberação de tempo e energia para as atividades-chaves </a:t>
              </a:r>
              <a:r>
                <a:rPr lang="pt-BR" sz="3000" dirty="0">
                  <a:solidFill>
                    <a:schemeClr val="tx1">
                      <a:lumMod val="75000"/>
                    </a:schemeClr>
                  </a:solidFill>
                  <a:latin typeface="Cairo" pitchFamily="2" charset="-78"/>
                  <a:cs typeface="Cairo" pitchFamily="2" charset="-78"/>
                </a:rPr>
                <a:t>do seu negócio: aquelas que produzem os maiores resultados financeiros.</a:t>
              </a:r>
            </a:p>
          </p:txBody>
        </p:sp>
      </p:grp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Default Theme">
  <a:themeElements>
    <a:clrScheme name="Presentation_scheme_1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FBDF00"/>
      </a:accent1>
      <a:accent2>
        <a:srgbClr val="6184B0"/>
      </a:accent2>
      <a:accent3>
        <a:srgbClr val="4B5050"/>
      </a:accent3>
      <a:accent4>
        <a:srgbClr val="91969B"/>
      </a:accent4>
      <a:accent5>
        <a:srgbClr val="4B5050"/>
      </a:accent5>
      <a:accent6>
        <a:srgbClr val="91969B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  <wetp:taskpane dockstate="right" visibility="0" width="350" row="8">
    <wetp:webextensionref xmlns:r="http://schemas.openxmlformats.org/officeDocument/2006/relationships" r:id="rId2"/>
  </wetp:taskpane>
  <wetp:taskpane dockstate="right" visibility="0" width="350" row="9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AAC58A6B-18B8-45BD-B4D8-D8ADDC8CBCF3}">
  <we:reference id="wa104379279" version="2.1.0.0" store="pt-BR" storeType="OMEX"/>
  <we:alternateReferences>
    <we:reference id="wa104379279" version="2.1.0.0" store="WA104379279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22E935C2-62F6-478F-886F-4609D3393A42}">
  <we:reference id="wa104178141" version="4.3.3.0" store="pt-BR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26689955-99A0-4E42-A2C1-F0F4AF3F5427}">
  <we:reference id="wa104380510" version="1.0.0.3" store="pt-BR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62492</TotalTime>
  <Words>1287</Words>
  <Application>Microsoft Office PowerPoint</Application>
  <PresentationFormat>Personalizar</PresentationFormat>
  <Paragraphs>240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Arial</vt:lpstr>
      <vt:lpstr>Cairo</vt:lpstr>
      <vt:lpstr>Cairo Black</vt:lpstr>
      <vt:lpstr>Cairo Light</vt:lpstr>
      <vt:lpstr>Calibri</vt:lpstr>
      <vt:lpstr>Calibri Light</vt:lpstr>
      <vt:lpstr>Gill Sans</vt:lpstr>
      <vt:lpstr>Lato Light</vt:lpstr>
      <vt:lpstr>Default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Аларон</dc:creator>
  <cp:lastModifiedBy>Simone Alves</cp:lastModifiedBy>
  <cp:revision>7842</cp:revision>
  <dcterms:created xsi:type="dcterms:W3CDTF">2014-11-12T21:47:38Z</dcterms:created>
  <dcterms:modified xsi:type="dcterms:W3CDTF">2022-10-14T12:58:19Z</dcterms:modified>
</cp:coreProperties>
</file>